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sldIdLst>
    <p:sldId id="257" r:id="rId5"/>
    <p:sldId id="311" r:id="rId6"/>
    <p:sldId id="258" r:id="rId7"/>
    <p:sldId id="263" r:id="rId8"/>
    <p:sldId id="290" r:id="rId9"/>
    <p:sldId id="277" r:id="rId10"/>
    <p:sldId id="345" r:id="rId11"/>
    <p:sldId id="271" r:id="rId12"/>
    <p:sldId id="278" r:id="rId13"/>
    <p:sldId id="343" r:id="rId14"/>
    <p:sldId id="287" r:id="rId15"/>
    <p:sldId id="272" r:id="rId16"/>
    <p:sldId id="280" r:id="rId17"/>
    <p:sldId id="346" r:id="rId18"/>
    <p:sldId id="284" r:id="rId19"/>
    <p:sldId id="301"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napToObjects="1" showGuides="1">
      <p:cViewPr>
        <p:scale>
          <a:sx n="75" d="100"/>
          <a:sy n="75" d="100"/>
        </p:scale>
        <p:origin x="1812" y="852"/>
      </p:cViewPr>
      <p:guideLst>
        <p:guide pos="3840"/>
        <p:guide orient="horz" pos="213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 Type="http://schemas.openxmlformats.org/officeDocument/2006/relationships/slideMaster" Target="slideMasters/slideMaster2.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E28730C5-3627-4922-B400-93B02160190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1F25B0-40DD-4A63-B933-C4ACA630C467}"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28730C5-3627-4922-B400-93B02160190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1F25B0-40DD-4A63-B933-C4ACA630C467}"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28730C5-3627-4922-B400-93B02160190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1F25B0-40DD-4A63-B933-C4ACA630C467}"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0EE17615-3DFF-44EA-9E16-7AF52158A6D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E03665-0281-4901-B209-6CDE9C08AF62}"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EE17615-3DFF-44EA-9E16-7AF52158A6D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E03665-0281-4901-B209-6CDE9C08AF62}"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0EE17615-3DFF-44EA-9E16-7AF52158A6D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E03665-0281-4901-B209-6CDE9C08AF62}"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0EE17615-3DFF-44EA-9E16-7AF52158A6D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E03665-0281-4901-B209-6CDE9C08AF62}"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0EE17615-3DFF-44EA-9E16-7AF52158A6D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8E03665-0281-4901-B209-6CDE9C08AF62}"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0EE17615-3DFF-44EA-9E16-7AF52158A6D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8E03665-0281-4901-B209-6CDE9C08AF62}"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EE17615-3DFF-44EA-9E16-7AF52158A6D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8E03665-0281-4901-B209-6CDE9C08AF62}"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EE17615-3DFF-44EA-9E16-7AF52158A6D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E03665-0281-4901-B209-6CDE9C08AF62}"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28730C5-3627-4922-B400-93B02160190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1F25B0-40DD-4A63-B933-C4ACA630C467}"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EE17615-3DFF-44EA-9E16-7AF52158A6D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E03665-0281-4901-B209-6CDE9C08AF62}"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EE17615-3DFF-44EA-9E16-7AF52158A6D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E03665-0281-4901-B209-6CDE9C08AF62}"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EE17615-3DFF-44EA-9E16-7AF52158A6D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E03665-0281-4901-B209-6CDE9C08AF62}"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AB3B2AF9-C62A-4341-B77F-BC07F04B41C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D6758C-859B-4FD5-B74A-572C44D8414B}"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B3B2AF9-C62A-4341-B77F-BC07F04B41C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D6758C-859B-4FD5-B74A-572C44D8414B}"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AB3B2AF9-C62A-4341-B77F-BC07F04B41C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D6758C-859B-4FD5-B74A-572C44D8414B}"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AB3B2AF9-C62A-4341-B77F-BC07F04B41C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D6758C-859B-4FD5-B74A-572C44D8414B}"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AB3B2AF9-C62A-4341-B77F-BC07F04B41C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FD6758C-859B-4FD5-B74A-572C44D8414B}"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AB3B2AF9-C62A-4341-B77F-BC07F04B41C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FD6758C-859B-4FD5-B74A-572C44D8414B}"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B3B2AF9-C62A-4341-B77F-BC07F04B41C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FD6758C-859B-4FD5-B74A-572C44D8414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E28730C5-3627-4922-B400-93B02160190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1F25B0-40DD-4A63-B933-C4ACA630C467}"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AB3B2AF9-C62A-4341-B77F-BC07F04B41C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D6758C-859B-4FD5-B74A-572C44D8414B}"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AB3B2AF9-C62A-4341-B77F-BC07F04B41C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D6758C-859B-4FD5-B74A-572C44D8414B}"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B3B2AF9-C62A-4341-B77F-BC07F04B41C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D6758C-859B-4FD5-B74A-572C44D8414B}"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B3B2AF9-C62A-4341-B77F-BC07F04B41C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D6758C-859B-4FD5-B74A-572C44D8414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E28730C5-3627-4922-B400-93B02160190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1F25B0-40DD-4A63-B933-C4ACA630C467}"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28730C5-3627-4922-B400-93B02160190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91F25B0-40DD-4A63-B933-C4ACA630C467}"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E28730C5-3627-4922-B400-93B02160190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91F25B0-40DD-4A63-B933-C4ACA630C467}"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28730C5-3627-4922-B400-93B02160190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91F25B0-40DD-4A63-B933-C4ACA630C467}"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E28730C5-3627-4922-B400-93B02160190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1F25B0-40DD-4A63-B933-C4ACA630C467}"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E28730C5-3627-4922-B400-93B02160190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1F25B0-40DD-4A63-B933-C4ACA630C467}"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2" Type="http://schemas.openxmlformats.org/officeDocument/2006/relationships/theme" Target="../theme/theme3.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8730C5-3627-4922-B400-93B021601909}"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1F25B0-40DD-4A63-B933-C4ACA630C467}"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E17615-3DFF-44EA-9E16-7AF52158A6D8}"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E03665-0281-4901-B209-6CDE9C08AF62}"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3B2AF9-C62A-4341-B77F-BC07F04B41C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D6758C-859B-4FD5-B74A-572C44D8414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9" Type="http://schemas.openxmlformats.org/officeDocument/2006/relationships/tags" Target="../tags/tag52.xml"/><Relationship Id="rId8" Type="http://schemas.openxmlformats.org/officeDocument/2006/relationships/tags" Target="../tags/tag51.xml"/><Relationship Id="rId7" Type="http://schemas.openxmlformats.org/officeDocument/2006/relationships/tags" Target="../tags/tag50.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 Id="rId3" Type="http://schemas.openxmlformats.org/officeDocument/2006/relationships/tags" Target="../tags/tag46.xml"/><Relationship Id="rId22" Type="http://schemas.openxmlformats.org/officeDocument/2006/relationships/slideLayout" Target="../slideLayouts/slideLayout7.xml"/><Relationship Id="rId21" Type="http://schemas.openxmlformats.org/officeDocument/2006/relationships/tags" Target="../tags/tag64.xml"/><Relationship Id="rId20" Type="http://schemas.openxmlformats.org/officeDocument/2006/relationships/tags" Target="../tags/tag63.xml"/><Relationship Id="rId2" Type="http://schemas.openxmlformats.org/officeDocument/2006/relationships/tags" Target="../tags/tag45.xml"/><Relationship Id="rId19" Type="http://schemas.openxmlformats.org/officeDocument/2006/relationships/tags" Target="../tags/tag62.xml"/><Relationship Id="rId18" Type="http://schemas.openxmlformats.org/officeDocument/2006/relationships/tags" Target="../tags/tag61.xml"/><Relationship Id="rId17" Type="http://schemas.openxmlformats.org/officeDocument/2006/relationships/tags" Target="../tags/tag60.xml"/><Relationship Id="rId16" Type="http://schemas.openxmlformats.org/officeDocument/2006/relationships/tags" Target="../tags/tag59.xml"/><Relationship Id="rId15" Type="http://schemas.openxmlformats.org/officeDocument/2006/relationships/tags" Target="../tags/tag58.xml"/><Relationship Id="rId14" Type="http://schemas.openxmlformats.org/officeDocument/2006/relationships/tags" Target="../tags/tag57.xml"/><Relationship Id="rId13" Type="http://schemas.openxmlformats.org/officeDocument/2006/relationships/tags" Target="../tags/tag56.xml"/><Relationship Id="rId12" Type="http://schemas.openxmlformats.org/officeDocument/2006/relationships/tags" Target="../tags/tag55.xml"/><Relationship Id="rId11" Type="http://schemas.openxmlformats.org/officeDocument/2006/relationships/tags" Target="../tags/tag54.xml"/><Relationship Id="rId10" Type="http://schemas.openxmlformats.org/officeDocument/2006/relationships/tags" Target="../tags/tag53.xml"/><Relationship Id="rId1" Type="http://schemas.openxmlformats.org/officeDocument/2006/relationships/tags" Target="../tags/tag4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23.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9" Type="http://schemas.openxmlformats.org/officeDocument/2006/relationships/tags" Target="../tags/tag12.xml"/><Relationship Id="rId8" Type="http://schemas.openxmlformats.org/officeDocument/2006/relationships/tags" Target="../tags/tag11.xml"/><Relationship Id="rId7" Type="http://schemas.openxmlformats.org/officeDocument/2006/relationships/tags" Target="../tags/tag10.xml"/><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1" Type="http://schemas.openxmlformats.org/officeDocument/2006/relationships/slideLayout" Target="../slideLayouts/slideLayout18.xml"/><Relationship Id="rId20" Type="http://schemas.openxmlformats.org/officeDocument/2006/relationships/tags" Target="../tags/tag23.xml"/><Relationship Id="rId2" Type="http://schemas.openxmlformats.org/officeDocument/2006/relationships/tags" Target="../tags/tag5.xml"/><Relationship Id="rId19" Type="http://schemas.openxmlformats.org/officeDocument/2006/relationships/tags" Target="../tags/tag22.xml"/><Relationship Id="rId18" Type="http://schemas.openxmlformats.org/officeDocument/2006/relationships/tags" Target="../tags/tag21.xml"/><Relationship Id="rId17" Type="http://schemas.openxmlformats.org/officeDocument/2006/relationships/tags" Target="../tags/tag20.xml"/><Relationship Id="rId16" Type="http://schemas.openxmlformats.org/officeDocument/2006/relationships/tags" Target="../tags/tag19.xml"/><Relationship Id="rId15" Type="http://schemas.openxmlformats.org/officeDocument/2006/relationships/tags" Target="../tags/tag18.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tags" Target="../tags/tag14.xml"/><Relationship Id="rId10" Type="http://schemas.openxmlformats.org/officeDocument/2006/relationships/tags" Target="../tags/tag13.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9" Type="http://schemas.openxmlformats.org/officeDocument/2006/relationships/tags" Target="../tags/tag32.xml"/><Relationship Id="rId8" Type="http://schemas.openxmlformats.org/officeDocument/2006/relationships/tags" Target="../tags/tag31.xml"/><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2" Type="http://schemas.openxmlformats.org/officeDocument/2006/relationships/slideLayout" Target="../slideLayouts/slideLayout7.xml"/><Relationship Id="rId21" Type="http://schemas.openxmlformats.org/officeDocument/2006/relationships/themeOverride" Target="../theme/themeOverride1.xml"/><Relationship Id="rId20" Type="http://schemas.openxmlformats.org/officeDocument/2006/relationships/tags" Target="../tags/tag43.xml"/><Relationship Id="rId2" Type="http://schemas.openxmlformats.org/officeDocument/2006/relationships/tags" Target="../tags/tag25.xml"/><Relationship Id="rId19" Type="http://schemas.openxmlformats.org/officeDocument/2006/relationships/tags" Target="../tags/tag42.xml"/><Relationship Id="rId18" Type="http://schemas.openxmlformats.org/officeDocument/2006/relationships/tags" Target="../tags/tag41.xml"/><Relationship Id="rId17" Type="http://schemas.openxmlformats.org/officeDocument/2006/relationships/tags" Target="../tags/tag40.xml"/><Relationship Id="rId16" Type="http://schemas.openxmlformats.org/officeDocument/2006/relationships/tags" Target="../tags/tag39.xml"/><Relationship Id="rId15" Type="http://schemas.openxmlformats.org/officeDocument/2006/relationships/tags" Target="../tags/tag38.xml"/><Relationship Id="rId14" Type="http://schemas.openxmlformats.org/officeDocument/2006/relationships/tags" Target="../tags/tag37.xml"/><Relationship Id="rId13" Type="http://schemas.openxmlformats.org/officeDocument/2006/relationships/tags" Target="../tags/tag36.xml"/><Relationship Id="rId12" Type="http://schemas.openxmlformats.org/officeDocument/2006/relationships/tags" Target="../tags/tag35.xml"/><Relationship Id="rId11" Type="http://schemas.openxmlformats.org/officeDocument/2006/relationships/tags" Target="../tags/tag34.xml"/><Relationship Id="rId10" Type="http://schemas.openxmlformats.org/officeDocument/2006/relationships/tags" Target="../tags/tag33.xml"/><Relationship Id="rId1" Type="http://schemas.openxmlformats.org/officeDocument/2006/relationships/tags" Target="../tags/tag24.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6699"/>
        </a:solidFill>
        <a:effectLst/>
      </p:bgPr>
    </p:bg>
    <p:spTree>
      <p:nvGrpSpPr>
        <p:cNvPr id="1" name=""/>
        <p:cNvGrpSpPr/>
        <p:nvPr/>
      </p:nvGrpSpPr>
      <p:grpSpPr>
        <a:xfrm>
          <a:off x="0" y="0"/>
          <a:ext cx="0" cy="0"/>
          <a:chOff x="0" y="0"/>
          <a:chExt cx="0" cy="0"/>
        </a:xfrm>
      </p:grpSpPr>
      <p:grpSp>
        <p:nvGrpSpPr>
          <p:cNvPr id="3" name="组合 2"/>
          <p:cNvGrpSpPr/>
          <p:nvPr/>
        </p:nvGrpSpPr>
        <p:grpSpPr>
          <a:xfrm>
            <a:off x="0" y="378281"/>
            <a:ext cx="12192000" cy="6109605"/>
            <a:chOff x="0" y="378281"/>
            <a:chExt cx="12192000" cy="6109605"/>
          </a:xfrm>
        </p:grpSpPr>
        <p:sp>
          <p:nvSpPr>
            <p:cNvPr id="4" name="矩形 3"/>
            <p:cNvSpPr/>
            <p:nvPr/>
          </p:nvSpPr>
          <p:spPr>
            <a:xfrm>
              <a:off x="355599" y="391886"/>
              <a:ext cx="11509829" cy="609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 name="流程图: 手动输入 4"/>
            <p:cNvSpPr/>
            <p:nvPr/>
          </p:nvSpPr>
          <p:spPr>
            <a:xfrm rot="5400000">
              <a:off x="1175657" y="4397829"/>
              <a:ext cx="914400" cy="3265714"/>
            </a:xfrm>
            <a:prstGeom prst="flowChartManualInpu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 name="流程图: 手动输入 5"/>
            <p:cNvSpPr/>
            <p:nvPr/>
          </p:nvSpPr>
          <p:spPr>
            <a:xfrm rot="16200000">
              <a:off x="10101943" y="-797376"/>
              <a:ext cx="914400" cy="3265714"/>
            </a:xfrm>
            <a:prstGeom prst="flowChartManualInpu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2" name="组合 1"/>
          <p:cNvGrpSpPr/>
          <p:nvPr/>
        </p:nvGrpSpPr>
        <p:grpSpPr>
          <a:xfrm>
            <a:off x="326572" y="3341916"/>
            <a:ext cx="11526156" cy="182336"/>
            <a:chOff x="326572" y="3341916"/>
            <a:chExt cx="11526156" cy="182336"/>
          </a:xfrm>
        </p:grpSpPr>
        <p:grpSp>
          <p:nvGrpSpPr>
            <p:cNvPr id="21" name="组合 20"/>
            <p:cNvGrpSpPr/>
            <p:nvPr/>
          </p:nvGrpSpPr>
          <p:grpSpPr>
            <a:xfrm>
              <a:off x="326572" y="3341916"/>
              <a:ext cx="1959428" cy="182336"/>
              <a:chOff x="326572" y="3341916"/>
              <a:chExt cx="1959428" cy="182336"/>
            </a:xfrm>
          </p:grpSpPr>
          <p:cxnSp>
            <p:nvCxnSpPr>
              <p:cNvPr id="8" name="直接连接符 7"/>
              <p:cNvCxnSpPr/>
              <p:nvPr/>
            </p:nvCxnSpPr>
            <p:spPr>
              <a:xfrm>
                <a:off x="326572" y="3433084"/>
                <a:ext cx="1758042" cy="0"/>
              </a:xfrm>
              <a:prstGeom prst="line">
                <a:avLst/>
              </a:prstGeom>
              <a:ln>
                <a:solidFill>
                  <a:srgbClr val="006699"/>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2103664" y="3341916"/>
                <a:ext cx="182336" cy="182336"/>
              </a:xfrm>
              <a:prstGeom prst="ellipse">
                <a:avLst/>
              </a:prstGeom>
              <a:no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22" name="组合 21"/>
            <p:cNvGrpSpPr/>
            <p:nvPr/>
          </p:nvGrpSpPr>
          <p:grpSpPr>
            <a:xfrm>
              <a:off x="9935027" y="3341916"/>
              <a:ext cx="1917701" cy="182336"/>
              <a:chOff x="9935027" y="3341916"/>
              <a:chExt cx="1917701" cy="182336"/>
            </a:xfrm>
          </p:grpSpPr>
          <p:cxnSp>
            <p:nvCxnSpPr>
              <p:cNvPr id="13" name="直接连接符 12"/>
              <p:cNvCxnSpPr/>
              <p:nvPr/>
            </p:nvCxnSpPr>
            <p:spPr>
              <a:xfrm flipH="1">
                <a:off x="10123714" y="3427186"/>
                <a:ext cx="1729014" cy="0"/>
              </a:xfrm>
              <a:prstGeom prst="line">
                <a:avLst/>
              </a:prstGeom>
              <a:ln>
                <a:solidFill>
                  <a:srgbClr val="006699"/>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rot="10800000">
                <a:off x="9935027" y="3341916"/>
                <a:ext cx="182336" cy="182336"/>
              </a:xfrm>
              <a:prstGeom prst="ellipse">
                <a:avLst/>
              </a:prstGeom>
              <a:no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sp>
        <p:nvSpPr>
          <p:cNvPr id="15" name="矩形 14"/>
          <p:cNvSpPr/>
          <p:nvPr/>
        </p:nvSpPr>
        <p:spPr>
          <a:xfrm>
            <a:off x="2103755" y="2966085"/>
            <a:ext cx="7966075" cy="922020"/>
          </a:xfrm>
          <a:prstGeom prst="rect">
            <a:avLst/>
          </a:prstGeom>
          <a:effectLst>
            <a:outerShdw blurRad="63500" sx="102000" sy="102000" algn="ctr" rotWithShape="0">
              <a:prstClr val="black">
                <a:alpha val="40000"/>
              </a:prstClr>
            </a:outerShdw>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5400" b="1" dirty="0">
                <a:solidFill>
                  <a:schemeClr val="tx2">
                    <a:lumMod val="75000"/>
                  </a:schemeClr>
                </a:solidFill>
                <a:cs typeface="+mn-ea"/>
                <a:sym typeface="+mn-lt"/>
              </a:rPr>
              <a:t>大学生创新创业教育教程</a:t>
            </a:r>
            <a:endParaRPr lang="en-US" altLang="zh-CN" sz="5400" b="1" spc="300" dirty="0">
              <a:solidFill>
                <a:schemeClr val="tx2">
                  <a:lumMod val="75000"/>
                </a:schemeClr>
              </a:solidFill>
              <a:cs typeface="+mn-ea"/>
              <a:sym typeface="+mn-lt"/>
            </a:endParaRPr>
          </a:p>
        </p:txBody>
      </p:sp>
      <p:sp>
        <p:nvSpPr>
          <p:cNvPr id="17" name="文本框 21"/>
          <p:cNvSpPr txBox="1"/>
          <p:nvPr/>
        </p:nvSpPr>
        <p:spPr>
          <a:xfrm>
            <a:off x="3682911" y="5055471"/>
            <a:ext cx="4806944" cy="5835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dirty="0">
                <a:solidFill>
                  <a:schemeClr val="tx2">
                    <a:lumMod val="75000"/>
                  </a:schemeClr>
                </a:solidFill>
                <a:cs typeface="+mn-ea"/>
                <a:sym typeface="+mn-lt"/>
              </a:rPr>
              <a:t>北京出版社</a:t>
            </a:r>
            <a:endParaRPr lang="zh-CN" altLang="en-US" sz="3200" dirty="0">
              <a:solidFill>
                <a:schemeClr val="tx2">
                  <a:lumMod val="75000"/>
                </a:schemeClr>
              </a:solidFill>
              <a:cs typeface="+mn-ea"/>
              <a:sym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kumimoji="0" sz="2665" i="0" u="none" strike="noStrike" cap="none" spc="0" normalizeH="0" baseline="0" dirty="0">
                <a:solidFill>
                  <a:schemeClr val="tx2">
                    <a:lumMod val="75000"/>
                  </a:schemeClr>
                </a:solidFill>
                <a:cs typeface="+mn-ea"/>
                <a:sym typeface="+mn-lt"/>
              </a:rPr>
              <a:t>二、企业风险管理</a:t>
            </a:r>
            <a:endParaRPr kumimoji="0" lang="zh-CN" altLang="en-US" sz="2665" i="0" u="none" strike="noStrike" kern="1200" cap="none" spc="0" normalizeH="0" baseline="0" noProof="0" dirty="0">
              <a:ln>
                <a:noFill/>
              </a:ln>
              <a:solidFill>
                <a:schemeClr val="tx2">
                  <a:lumMod val="75000"/>
                </a:schemeClr>
              </a:solidFill>
              <a:effectLst/>
              <a:uLnTx/>
              <a:uFillTx/>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7" name="矩形 56"/>
          <p:cNvSpPr/>
          <p:nvPr/>
        </p:nvSpPr>
        <p:spPr>
          <a:xfrm>
            <a:off x="824393" y="2536539"/>
            <a:ext cx="5076662" cy="3046095"/>
          </a:xfrm>
          <a:prstGeom prst="rect">
            <a:avLst/>
          </a:prstGeom>
        </p:spPr>
        <p:txBody>
          <a:bodyPr wrap="square">
            <a:spAutoFit/>
          </a:bodyPr>
          <a:lstStyle/>
          <a:p>
            <a:pPr fontAlgn="auto">
              <a:lnSpc>
                <a:spcPct val="150000"/>
              </a:lnSpc>
            </a:pPr>
            <a:r>
              <a:rPr lang="zh-CN" altLang="en-US" sz="1600" i="0" dirty="0">
                <a:solidFill>
                  <a:schemeClr val="tx2"/>
                </a:solidFill>
                <a:effectLst/>
                <a:cs typeface="+mn-ea"/>
                <a:sym typeface="+mn-lt"/>
              </a:rPr>
              <a:t>风险管理是指如何在一个肯定有风险的环境里把风险减至最低的管理过程。当中包括了对风险的量度、评估和应变策略。理想的风险管理，是一连串排好优先次序的过程，使可以引致最大损失及最可能发生的事情得到优先处理，而相对风险较低的事情则押后处理。</a:t>
            </a:r>
            <a:endParaRPr lang="zh-CN" altLang="en-US" sz="1600" i="0" dirty="0">
              <a:solidFill>
                <a:schemeClr val="tx2"/>
              </a:solidFill>
              <a:effectLst/>
              <a:cs typeface="+mn-ea"/>
              <a:sym typeface="+mn-lt"/>
            </a:endParaRPr>
          </a:p>
          <a:p>
            <a:pPr fontAlgn="auto">
              <a:lnSpc>
                <a:spcPct val="150000"/>
              </a:lnSpc>
            </a:pPr>
            <a:r>
              <a:rPr lang="zh-CN" altLang="en-US" sz="1600" i="0" dirty="0">
                <a:solidFill>
                  <a:schemeClr val="tx2"/>
                </a:solidFill>
                <a:effectLst/>
                <a:cs typeface="+mn-ea"/>
                <a:sym typeface="+mn-lt"/>
              </a:rPr>
              <a:t>但现实情况里，这种优化的过程往往很难决定，因为风险和发生的可能性通常并不一致，所以要权衡两者的比重，以便做出最合适的决定。</a:t>
            </a:r>
            <a:endParaRPr lang="zh-CN" altLang="en-US" sz="1600" i="0" dirty="0">
              <a:solidFill>
                <a:schemeClr val="tx2"/>
              </a:solidFill>
              <a:effectLst/>
              <a:cs typeface="+mn-ea"/>
              <a:sym typeface="+mn-lt"/>
            </a:endParaRPr>
          </a:p>
        </p:txBody>
      </p:sp>
      <p:grpSp>
        <p:nvGrpSpPr>
          <p:cNvPr id="80" name="组合 79"/>
          <p:cNvGrpSpPr/>
          <p:nvPr/>
        </p:nvGrpSpPr>
        <p:grpSpPr>
          <a:xfrm>
            <a:off x="796952" y="1640115"/>
            <a:ext cx="11395048" cy="5240168"/>
            <a:chOff x="796952" y="1894303"/>
            <a:chExt cx="11395048" cy="4978217"/>
          </a:xfrm>
        </p:grpSpPr>
        <p:grpSp>
          <p:nvGrpSpPr>
            <p:cNvPr id="81" name="组合 80"/>
            <p:cNvGrpSpPr/>
            <p:nvPr/>
          </p:nvGrpSpPr>
          <p:grpSpPr>
            <a:xfrm>
              <a:off x="6241450" y="1894303"/>
              <a:ext cx="5950550" cy="4978217"/>
              <a:chOff x="6241450" y="1894303"/>
              <a:chExt cx="5950550" cy="4978217"/>
            </a:xfrm>
          </p:grpSpPr>
          <p:pic>
            <p:nvPicPr>
              <p:cNvPr id="85" name="图片 84"/>
              <p:cNvPicPr>
                <a:picLocks noChangeAspect="1"/>
              </p:cNvPicPr>
              <p:nvPr/>
            </p:nvPicPr>
            <p:blipFill rotWithShape="1">
              <a:blip r:embed="rId1">
                <a:extLst>
                  <a:ext uri="{28A0092B-C50C-407E-A947-70E740481C1C}">
                    <a14:useLocalDpi xmlns:a14="http://schemas.microsoft.com/office/drawing/2010/main" val="0"/>
                  </a:ext>
                </a:extLst>
              </a:blip>
              <a:srcRect l="26369"/>
              <a:stretch>
                <a:fillRect/>
              </a:stretch>
            </p:blipFill>
            <p:spPr>
              <a:xfrm>
                <a:off x="6241450" y="1894303"/>
                <a:ext cx="5950550" cy="4970953"/>
              </a:xfrm>
              <a:prstGeom prst="roundRect">
                <a:avLst>
                  <a:gd name="adj" fmla="val 0"/>
                </a:avLst>
              </a:prstGeom>
              <a:ln>
                <a:noFill/>
              </a:ln>
            </p:spPr>
          </p:pic>
          <p:sp>
            <p:nvSpPr>
              <p:cNvPr id="86" name="等腰三角形 85"/>
              <p:cNvSpPr/>
              <p:nvPr/>
            </p:nvSpPr>
            <p:spPr>
              <a:xfrm>
                <a:off x="6241450" y="2032007"/>
                <a:ext cx="1060704" cy="484051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2" name="组合 81"/>
            <p:cNvGrpSpPr/>
            <p:nvPr/>
          </p:nvGrpSpPr>
          <p:grpSpPr>
            <a:xfrm>
              <a:off x="796952" y="1894303"/>
              <a:ext cx="6601974" cy="4970953"/>
              <a:chOff x="1299672" y="1879285"/>
              <a:chExt cx="7171203" cy="5434052"/>
            </a:xfrm>
          </p:grpSpPr>
          <p:sp>
            <p:nvSpPr>
              <p:cNvPr id="83" name="平行四边形 82"/>
              <p:cNvSpPr/>
              <p:nvPr/>
            </p:nvSpPr>
            <p:spPr>
              <a:xfrm flipH="1">
                <a:off x="7004932" y="1879285"/>
                <a:ext cx="1465943" cy="5434052"/>
              </a:xfrm>
              <a:prstGeom prst="parallelogram">
                <a:avLst>
                  <a:gd name="adj" fmla="val 68565"/>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矩形 83"/>
              <p:cNvSpPr/>
              <p:nvPr/>
            </p:nvSpPr>
            <p:spPr>
              <a:xfrm>
                <a:off x="1299672" y="1879285"/>
                <a:ext cx="5913928" cy="430942"/>
              </a:xfrm>
              <a:prstGeom prst="rec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sz="2665" dirty="0">
                <a:solidFill>
                  <a:schemeClr val="tx2">
                    <a:lumMod val="75000"/>
                  </a:schemeClr>
                </a:solidFill>
                <a:cs typeface="+mn-ea"/>
                <a:sym typeface="+mn-lt"/>
              </a:rPr>
              <a:t>三、财务风险管理</a:t>
            </a:r>
            <a:endParaRPr lang="zh-CN" altLang="en-US" sz="2665" dirty="0">
              <a:solidFill>
                <a:schemeClr val="tx2">
                  <a:lumMod val="75000"/>
                </a:schemeClr>
              </a:solidFill>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6" name="文本框 19"/>
          <p:cNvSpPr txBox="1"/>
          <p:nvPr/>
        </p:nvSpPr>
        <p:spPr>
          <a:xfrm>
            <a:off x="1848485" y="1354455"/>
            <a:ext cx="3813175" cy="15684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lnSpc>
                <a:spcPct val="150000"/>
              </a:lnSpc>
            </a:pPr>
            <a:r>
              <a:rPr lang="zh-CN" altLang="en-US" sz="1600" dirty="0">
                <a:solidFill>
                  <a:schemeClr val="tx2"/>
                </a:solidFill>
                <a:cs typeface="+mn-ea"/>
                <a:sym typeface="+mn-lt"/>
              </a:rPr>
              <a:t>（一）财务风险的含义</a:t>
            </a:r>
            <a:endParaRPr lang="zh-CN" altLang="en-US" sz="1600" dirty="0">
              <a:solidFill>
                <a:schemeClr val="tx2"/>
              </a:solidFill>
              <a:cs typeface="+mn-ea"/>
              <a:sym typeface="+mn-lt"/>
            </a:endParaRPr>
          </a:p>
          <a:p>
            <a:pPr algn="just" fontAlgn="auto">
              <a:lnSpc>
                <a:spcPct val="150000"/>
              </a:lnSpc>
            </a:pPr>
            <a:r>
              <a:rPr lang="zh-CN" altLang="en-US" sz="1600" dirty="0">
                <a:solidFill>
                  <a:schemeClr val="tx2"/>
                </a:solidFill>
                <a:cs typeface="+mn-ea"/>
                <a:sym typeface="+mn-lt"/>
              </a:rPr>
              <a:t>财务风险是指公司财务结构不合理、融资不当使公司可能丧失偿债能力而导致投资者预期收益下降的风险。</a:t>
            </a:r>
            <a:endParaRPr lang="zh-CN" altLang="en-US" sz="1600" dirty="0">
              <a:solidFill>
                <a:schemeClr val="tx2"/>
              </a:solidFill>
              <a:cs typeface="+mn-ea"/>
              <a:sym typeface="+mn-lt"/>
            </a:endParaRPr>
          </a:p>
        </p:txBody>
      </p:sp>
      <p:sp>
        <p:nvSpPr>
          <p:cNvPr id="39" name="文本框 19"/>
          <p:cNvSpPr txBox="1"/>
          <p:nvPr/>
        </p:nvSpPr>
        <p:spPr>
          <a:xfrm>
            <a:off x="1848485" y="2982595"/>
            <a:ext cx="3439160" cy="230695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pPr>
            <a:r>
              <a:rPr lang="zh-CN" altLang="en-US" sz="1600" dirty="0">
                <a:solidFill>
                  <a:schemeClr val="tx2"/>
                </a:solidFill>
                <a:cs typeface="+mn-ea"/>
                <a:sym typeface="+mn-lt"/>
              </a:rPr>
              <a:t>（二）财务风险的种类</a:t>
            </a:r>
            <a:endParaRPr lang="zh-CN" altLang="en-US" sz="1600" dirty="0">
              <a:solidFill>
                <a:schemeClr val="tx2"/>
              </a:solidFill>
              <a:cs typeface="+mn-ea"/>
              <a:sym typeface="+mn-lt"/>
            </a:endParaRPr>
          </a:p>
          <a:p>
            <a:pPr fontAlgn="auto">
              <a:lnSpc>
                <a:spcPct val="150000"/>
              </a:lnSpc>
            </a:pPr>
            <a:r>
              <a:rPr lang="zh-CN" altLang="en-US" sz="1600" dirty="0">
                <a:solidFill>
                  <a:schemeClr val="tx2"/>
                </a:solidFill>
                <a:cs typeface="+mn-ea"/>
                <a:sym typeface="+mn-lt"/>
              </a:rPr>
              <a:t>1. 筹资风险</a:t>
            </a:r>
            <a:endParaRPr lang="zh-CN" altLang="en-US" sz="1600" dirty="0">
              <a:solidFill>
                <a:schemeClr val="tx2"/>
              </a:solidFill>
              <a:cs typeface="+mn-ea"/>
              <a:sym typeface="+mn-lt"/>
            </a:endParaRPr>
          </a:p>
          <a:p>
            <a:pPr fontAlgn="auto">
              <a:lnSpc>
                <a:spcPct val="150000"/>
              </a:lnSpc>
            </a:pPr>
            <a:r>
              <a:rPr lang="zh-CN" altLang="en-US" sz="1600" dirty="0">
                <a:solidFill>
                  <a:schemeClr val="tx2"/>
                </a:solidFill>
                <a:cs typeface="+mn-ea"/>
                <a:sym typeface="+mn-lt"/>
              </a:rPr>
              <a:t>2. 投资风险</a:t>
            </a:r>
            <a:endParaRPr lang="zh-CN" altLang="en-US" sz="1600" dirty="0">
              <a:solidFill>
                <a:schemeClr val="tx2"/>
              </a:solidFill>
              <a:cs typeface="+mn-ea"/>
              <a:sym typeface="+mn-lt"/>
            </a:endParaRPr>
          </a:p>
          <a:p>
            <a:pPr fontAlgn="auto">
              <a:lnSpc>
                <a:spcPct val="150000"/>
              </a:lnSpc>
            </a:pPr>
            <a:r>
              <a:rPr lang="zh-CN" altLang="en-US" sz="1600" dirty="0">
                <a:solidFill>
                  <a:schemeClr val="tx2"/>
                </a:solidFill>
                <a:cs typeface="+mn-ea"/>
                <a:sym typeface="+mn-lt"/>
              </a:rPr>
              <a:t>3. 经营风险</a:t>
            </a:r>
            <a:endParaRPr lang="zh-CN" altLang="en-US" sz="1600" dirty="0">
              <a:solidFill>
                <a:schemeClr val="tx2"/>
              </a:solidFill>
              <a:cs typeface="+mn-ea"/>
              <a:sym typeface="+mn-lt"/>
            </a:endParaRPr>
          </a:p>
          <a:p>
            <a:pPr fontAlgn="auto">
              <a:lnSpc>
                <a:spcPct val="150000"/>
              </a:lnSpc>
            </a:pPr>
            <a:r>
              <a:rPr lang="zh-CN" altLang="en-US" sz="1600" dirty="0">
                <a:solidFill>
                  <a:schemeClr val="tx2"/>
                </a:solidFill>
                <a:cs typeface="+mn-ea"/>
                <a:sym typeface="+mn-lt"/>
              </a:rPr>
              <a:t>4. 存货管理风险</a:t>
            </a:r>
            <a:endParaRPr lang="zh-CN" altLang="en-US" sz="1600" dirty="0">
              <a:solidFill>
                <a:schemeClr val="tx2"/>
              </a:solidFill>
              <a:cs typeface="+mn-ea"/>
              <a:sym typeface="+mn-lt"/>
            </a:endParaRPr>
          </a:p>
          <a:p>
            <a:pPr fontAlgn="auto">
              <a:lnSpc>
                <a:spcPct val="150000"/>
              </a:lnSpc>
            </a:pPr>
            <a:r>
              <a:rPr lang="zh-CN" altLang="en-US" sz="1600" dirty="0">
                <a:solidFill>
                  <a:schemeClr val="tx2"/>
                </a:solidFill>
                <a:cs typeface="+mn-ea"/>
                <a:sym typeface="+mn-lt"/>
              </a:rPr>
              <a:t>5. 流动性风险</a:t>
            </a:r>
            <a:endParaRPr lang="zh-CN" altLang="en-US" sz="1600" dirty="0">
              <a:solidFill>
                <a:schemeClr val="tx2"/>
              </a:solidFill>
              <a:cs typeface="+mn-ea"/>
              <a:sym typeface="+mn-lt"/>
            </a:endParaRPr>
          </a:p>
        </p:txBody>
      </p:sp>
      <p:sp>
        <p:nvSpPr>
          <p:cNvPr id="42" name="文本框 19"/>
          <p:cNvSpPr txBox="1"/>
          <p:nvPr/>
        </p:nvSpPr>
        <p:spPr>
          <a:xfrm>
            <a:off x="1848485" y="5289550"/>
            <a:ext cx="3439160" cy="15684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pPr>
            <a:r>
              <a:rPr lang="zh-CN" altLang="en-US" sz="1600" dirty="0">
                <a:solidFill>
                  <a:schemeClr val="tx2"/>
                </a:solidFill>
                <a:cs typeface="+mn-ea"/>
                <a:sym typeface="+mn-lt"/>
              </a:rPr>
              <a:t>（三）防范措施</a:t>
            </a:r>
            <a:endParaRPr lang="zh-CN" altLang="en-US" sz="1600" dirty="0">
              <a:solidFill>
                <a:schemeClr val="tx2"/>
              </a:solidFill>
              <a:cs typeface="+mn-ea"/>
              <a:sym typeface="+mn-lt"/>
            </a:endParaRPr>
          </a:p>
          <a:p>
            <a:pPr fontAlgn="auto">
              <a:lnSpc>
                <a:spcPct val="150000"/>
              </a:lnSpc>
            </a:pPr>
            <a:r>
              <a:rPr lang="zh-CN" altLang="en-US" sz="1600" dirty="0">
                <a:solidFill>
                  <a:schemeClr val="tx2"/>
                </a:solidFill>
                <a:cs typeface="+mn-ea"/>
                <a:sym typeface="+mn-lt"/>
              </a:rPr>
              <a:t>企业财务风险是客观存在的，因此安全消除财务风险是不可能的，也是不现实的。</a:t>
            </a:r>
            <a:endParaRPr lang="zh-CN" altLang="en-US" sz="1600" dirty="0">
              <a:solidFill>
                <a:schemeClr val="tx2"/>
              </a:solidFill>
              <a:cs typeface="+mn-ea"/>
              <a:sym typeface="+mn-lt"/>
            </a:endParaRPr>
          </a:p>
        </p:txBody>
      </p:sp>
      <p:grpSp>
        <p:nvGrpSpPr>
          <p:cNvPr id="60" name="组合 59"/>
          <p:cNvGrpSpPr/>
          <p:nvPr/>
        </p:nvGrpSpPr>
        <p:grpSpPr>
          <a:xfrm>
            <a:off x="1082748" y="1620748"/>
            <a:ext cx="610762" cy="526519"/>
            <a:chOff x="518009" y="2156688"/>
            <a:chExt cx="1060704" cy="914400"/>
          </a:xfrm>
        </p:grpSpPr>
        <p:sp>
          <p:nvSpPr>
            <p:cNvPr id="52" name="六边形 51"/>
            <p:cNvSpPr/>
            <p:nvPr/>
          </p:nvSpPr>
          <p:spPr>
            <a:xfrm>
              <a:off x="518009" y="2156688"/>
              <a:ext cx="1060704" cy="914400"/>
            </a:xfrm>
            <a:prstGeom prst="hexagon">
              <a:avLst/>
            </a:prstGeom>
            <a:no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cs typeface="+mn-ea"/>
                <a:sym typeface="+mn-lt"/>
              </a:endParaRPr>
            </a:p>
          </p:txBody>
        </p:sp>
        <p:sp>
          <p:nvSpPr>
            <p:cNvPr id="55" name="六边形 54"/>
            <p:cNvSpPr/>
            <p:nvPr/>
          </p:nvSpPr>
          <p:spPr>
            <a:xfrm>
              <a:off x="610872" y="2245046"/>
              <a:ext cx="883920" cy="762000"/>
            </a:xfrm>
            <a:prstGeom prst="hexagon">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cs typeface="+mn-ea"/>
                <a:sym typeface="+mn-lt"/>
              </a:endParaRPr>
            </a:p>
          </p:txBody>
        </p:sp>
        <p:grpSp>
          <p:nvGrpSpPr>
            <p:cNvPr id="25" name="组合 24"/>
            <p:cNvGrpSpPr/>
            <p:nvPr/>
          </p:nvGrpSpPr>
          <p:grpSpPr>
            <a:xfrm>
              <a:off x="795713" y="2413171"/>
              <a:ext cx="547766" cy="409984"/>
              <a:chOff x="1429544" y="4023518"/>
              <a:chExt cx="517526" cy="387350"/>
            </a:xfrm>
            <a:solidFill>
              <a:schemeClr val="bg1"/>
            </a:solidFill>
          </p:grpSpPr>
          <p:sp>
            <p:nvSpPr>
              <p:cNvPr id="26" name="Freeform 124"/>
              <p:cNvSpPr/>
              <p:nvPr/>
            </p:nvSpPr>
            <p:spPr bwMode="auto">
              <a:xfrm>
                <a:off x="1608932" y="4185443"/>
                <a:ext cx="338138" cy="225425"/>
              </a:xfrm>
              <a:custGeom>
                <a:avLst/>
                <a:gdLst>
                  <a:gd name="T0" fmla="*/ 40 w 124"/>
                  <a:gd name="T1" fmla="*/ 83 h 83"/>
                  <a:gd name="T2" fmla="*/ 40 w 124"/>
                  <a:gd name="T3" fmla="*/ 78 h 83"/>
                  <a:gd name="T4" fmla="*/ 41 w 124"/>
                  <a:gd name="T5" fmla="*/ 71 h 83"/>
                  <a:gd name="T6" fmla="*/ 32 w 124"/>
                  <a:gd name="T7" fmla="*/ 75 h 83"/>
                  <a:gd name="T8" fmla="*/ 29 w 124"/>
                  <a:gd name="T9" fmla="*/ 75 h 83"/>
                  <a:gd name="T10" fmla="*/ 23 w 124"/>
                  <a:gd name="T11" fmla="*/ 72 h 83"/>
                  <a:gd name="T12" fmla="*/ 3 w 124"/>
                  <a:gd name="T13" fmla="*/ 41 h 83"/>
                  <a:gd name="T14" fmla="*/ 5 w 124"/>
                  <a:gd name="T15" fmla="*/ 31 h 83"/>
                  <a:gd name="T16" fmla="*/ 9 w 124"/>
                  <a:gd name="T17" fmla="*/ 30 h 83"/>
                  <a:gd name="T18" fmla="*/ 15 w 124"/>
                  <a:gd name="T19" fmla="*/ 33 h 83"/>
                  <a:gd name="T20" fmla="*/ 32 w 124"/>
                  <a:gd name="T21" fmla="*/ 59 h 83"/>
                  <a:gd name="T22" fmla="*/ 55 w 124"/>
                  <a:gd name="T23" fmla="*/ 50 h 83"/>
                  <a:gd name="T24" fmla="*/ 56 w 124"/>
                  <a:gd name="T25" fmla="*/ 50 h 83"/>
                  <a:gd name="T26" fmla="*/ 64 w 124"/>
                  <a:gd name="T27" fmla="*/ 45 h 83"/>
                  <a:gd name="T28" fmla="*/ 69 w 124"/>
                  <a:gd name="T29" fmla="*/ 43 h 83"/>
                  <a:gd name="T30" fmla="*/ 65 w 124"/>
                  <a:gd name="T31" fmla="*/ 39 h 83"/>
                  <a:gd name="T32" fmla="*/ 59 w 124"/>
                  <a:gd name="T33" fmla="*/ 23 h 83"/>
                  <a:gd name="T34" fmla="*/ 82 w 124"/>
                  <a:gd name="T35" fmla="*/ 0 h 83"/>
                  <a:gd name="T36" fmla="*/ 88 w 124"/>
                  <a:gd name="T37" fmla="*/ 1 h 83"/>
                  <a:gd name="T38" fmla="*/ 105 w 124"/>
                  <a:gd name="T39" fmla="*/ 23 h 83"/>
                  <a:gd name="T40" fmla="*/ 99 w 124"/>
                  <a:gd name="T41" fmla="*/ 39 h 83"/>
                  <a:gd name="T42" fmla="*/ 95 w 124"/>
                  <a:gd name="T43" fmla="*/ 43 h 83"/>
                  <a:gd name="T44" fmla="*/ 100 w 124"/>
                  <a:gd name="T45" fmla="*/ 45 h 83"/>
                  <a:gd name="T46" fmla="*/ 124 w 124"/>
                  <a:gd name="T47" fmla="*/ 83 h 83"/>
                  <a:gd name="T48" fmla="*/ 40 w 124"/>
                  <a:gd name="T4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83">
                    <a:moveTo>
                      <a:pt x="40" y="83"/>
                    </a:moveTo>
                    <a:cubicBezTo>
                      <a:pt x="40" y="81"/>
                      <a:pt x="40" y="80"/>
                      <a:pt x="40" y="78"/>
                    </a:cubicBezTo>
                    <a:cubicBezTo>
                      <a:pt x="41" y="71"/>
                      <a:pt x="41" y="71"/>
                      <a:pt x="41" y="71"/>
                    </a:cubicBezTo>
                    <a:cubicBezTo>
                      <a:pt x="32" y="75"/>
                      <a:pt x="32" y="75"/>
                      <a:pt x="32" y="75"/>
                    </a:cubicBezTo>
                    <a:cubicBezTo>
                      <a:pt x="31" y="75"/>
                      <a:pt x="30" y="75"/>
                      <a:pt x="29" y="75"/>
                    </a:cubicBezTo>
                    <a:cubicBezTo>
                      <a:pt x="27" y="75"/>
                      <a:pt x="24" y="74"/>
                      <a:pt x="23" y="72"/>
                    </a:cubicBezTo>
                    <a:cubicBezTo>
                      <a:pt x="3" y="41"/>
                      <a:pt x="3" y="41"/>
                      <a:pt x="3" y="41"/>
                    </a:cubicBezTo>
                    <a:cubicBezTo>
                      <a:pt x="0" y="37"/>
                      <a:pt x="1" y="33"/>
                      <a:pt x="5" y="31"/>
                    </a:cubicBezTo>
                    <a:cubicBezTo>
                      <a:pt x="6" y="30"/>
                      <a:pt x="7" y="30"/>
                      <a:pt x="9" y="30"/>
                    </a:cubicBezTo>
                    <a:cubicBezTo>
                      <a:pt x="11" y="30"/>
                      <a:pt x="13" y="31"/>
                      <a:pt x="15" y="33"/>
                    </a:cubicBezTo>
                    <a:cubicBezTo>
                      <a:pt x="32" y="59"/>
                      <a:pt x="32" y="59"/>
                      <a:pt x="32" y="59"/>
                    </a:cubicBezTo>
                    <a:cubicBezTo>
                      <a:pt x="55" y="50"/>
                      <a:pt x="55" y="50"/>
                      <a:pt x="55" y="50"/>
                    </a:cubicBezTo>
                    <a:cubicBezTo>
                      <a:pt x="56" y="50"/>
                      <a:pt x="56" y="50"/>
                      <a:pt x="56" y="50"/>
                    </a:cubicBezTo>
                    <a:cubicBezTo>
                      <a:pt x="58" y="48"/>
                      <a:pt x="61" y="47"/>
                      <a:pt x="64" y="45"/>
                    </a:cubicBezTo>
                    <a:cubicBezTo>
                      <a:pt x="69" y="43"/>
                      <a:pt x="69" y="43"/>
                      <a:pt x="69" y="43"/>
                    </a:cubicBezTo>
                    <a:cubicBezTo>
                      <a:pt x="65" y="39"/>
                      <a:pt x="65" y="39"/>
                      <a:pt x="65" y="39"/>
                    </a:cubicBezTo>
                    <a:cubicBezTo>
                      <a:pt x="61" y="35"/>
                      <a:pt x="59" y="29"/>
                      <a:pt x="59" y="23"/>
                    </a:cubicBezTo>
                    <a:cubicBezTo>
                      <a:pt x="59" y="11"/>
                      <a:pt x="69" y="0"/>
                      <a:pt x="82" y="0"/>
                    </a:cubicBezTo>
                    <a:cubicBezTo>
                      <a:pt x="84" y="0"/>
                      <a:pt x="86" y="1"/>
                      <a:pt x="88" y="1"/>
                    </a:cubicBezTo>
                    <a:cubicBezTo>
                      <a:pt x="98" y="4"/>
                      <a:pt x="105" y="13"/>
                      <a:pt x="105" y="23"/>
                    </a:cubicBezTo>
                    <a:cubicBezTo>
                      <a:pt x="105" y="29"/>
                      <a:pt x="102" y="35"/>
                      <a:pt x="99" y="39"/>
                    </a:cubicBezTo>
                    <a:cubicBezTo>
                      <a:pt x="95" y="43"/>
                      <a:pt x="95" y="43"/>
                      <a:pt x="95" y="43"/>
                    </a:cubicBezTo>
                    <a:cubicBezTo>
                      <a:pt x="100" y="45"/>
                      <a:pt x="100" y="45"/>
                      <a:pt x="100" y="45"/>
                    </a:cubicBezTo>
                    <a:cubicBezTo>
                      <a:pt x="115" y="52"/>
                      <a:pt x="124" y="67"/>
                      <a:pt x="124" y="83"/>
                    </a:cubicBezTo>
                    <a:lnTo>
                      <a:pt x="40"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27" name="Freeform 125"/>
              <p:cNvSpPr>
                <a:spLocks noEditPoints="1"/>
              </p:cNvSpPr>
              <p:nvPr/>
            </p:nvSpPr>
            <p:spPr bwMode="auto">
              <a:xfrm>
                <a:off x="1456532" y="4023518"/>
                <a:ext cx="395288" cy="314325"/>
              </a:xfrm>
              <a:custGeom>
                <a:avLst/>
                <a:gdLst>
                  <a:gd name="T0" fmla="*/ 141 w 145"/>
                  <a:gd name="T1" fmla="*/ 0 h 115"/>
                  <a:gd name="T2" fmla="*/ 4 w 145"/>
                  <a:gd name="T3" fmla="*/ 0 h 115"/>
                  <a:gd name="T4" fmla="*/ 0 w 145"/>
                  <a:gd name="T5" fmla="*/ 4 h 115"/>
                  <a:gd name="T6" fmla="*/ 0 w 145"/>
                  <a:gd name="T7" fmla="*/ 111 h 115"/>
                  <a:gd name="T8" fmla="*/ 4 w 145"/>
                  <a:gd name="T9" fmla="*/ 115 h 115"/>
                  <a:gd name="T10" fmla="*/ 64 w 145"/>
                  <a:gd name="T11" fmla="*/ 115 h 115"/>
                  <a:gd name="T12" fmla="*/ 55 w 145"/>
                  <a:gd name="T13" fmla="*/ 102 h 115"/>
                  <a:gd name="T14" fmla="*/ 54 w 145"/>
                  <a:gd name="T15" fmla="*/ 91 h 115"/>
                  <a:gd name="T16" fmla="*/ 54 w 145"/>
                  <a:gd name="T17" fmla="*/ 91 h 115"/>
                  <a:gd name="T18" fmla="*/ 30 w 145"/>
                  <a:gd name="T19" fmla="*/ 55 h 115"/>
                  <a:gd name="T20" fmla="*/ 31 w 145"/>
                  <a:gd name="T21" fmla="*/ 49 h 115"/>
                  <a:gd name="T22" fmla="*/ 37 w 145"/>
                  <a:gd name="T23" fmla="*/ 50 h 115"/>
                  <a:gd name="T24" fmla="*/ 60 w 145"/>
                  <a:gd name="T25" fmla="*/ 86 h 115"/>
                  <a:gd name="T26" fmla="*/ 74 w 145"/>
                  <a:gd name="T27" fmla="*/ 90 h 115"/>
                  <a:gd name="T28" fmla="*/ 90 w 145"/>
                  <a:gd name="T29" fmla="*/ 113 h 115"/>
                  <a:gd name="T30" fmla="*/ 109 w 145"/>
                  <a:gd name="T31" fmla="*/ 106 h 115"/>
                  <a:gd name="T32" fmla="*/ 118 w 145"/>
                  <a:gd name="T33" fmla="*/ 100 h 115"/>
                  <a:gd name="T34" fmla="*/ 111 w 145"/>
                  <a:gd name="T35" fmla="*/ 82 h 115"/>
                  <a:gd name="T36" fmla="*/ 138 w 145"/>
                  <a:gd name="T37" fmla="*/ 55 h 115"/>
                  <a:gd name="T38" fmla="*/ 145 w 145"/>
                  <a:gd name="T39" fmla="*/ 57 h 115"/>
                  <a:gd name="T40" fmla="*/ 145 w 145"/>
                  <a:gd name="T41" fmla="*/ 4 h 115"/>
                  <a:gd name="T42" fmla="*/ 141 w 145"/>
                  <a:gd name="T43" fmla="*/ 0 h 115"/>
                  <a:gd name="T44" fmla="*/ 103 w 145"/>
                  <a:gd name="T45" fmla="*/ 67 h 115"/>
                  <a:gd name="T46" fmla="*/ 60 w 145"/>
                  <a:gd name="T47" fmla="*/ 67 h 115"/>
                  <a:gd name="T48" fmla="*/ 56 w 145"/>
                  <a:gd name="T49" fmla="*/ 63 h 115"/>
                  <a:gd name="T50" fmla="*/ 60 w 145"/>
                  <a:gd name="T51" fmla="*/ 59 h 115"/>
                  <a:gd name="T52" fmla="*/ 103 w 145"/>
                  <a:gd name="T53" fmla="*/ 59 h 115"/>
                  <a:gd name="T54" fmla="*/ 107 w 145"/>
                  <a:gd name="T55" fmla="*/ 63 h 115"/>
                  <a:gd name="T56" fmla="*/ 103 w 145"/>
                  <a:gd name="T57" fmla="*/ 67 h 115"/>
                  <a:gd name="T58" fmla="*/ 115 w 145"/>
                  <a:gd name="T59" fmla="*/ 48 h 115"/>
                  <a:gd name="T60" fmla="*/ 60 w 145"/>
                  <a:gd name="T61" fmla="*/ 48 h 115"/>
                  <a:gd name="T62" fmla="*/ 56 w 145"/>
                  <a:gd name="T63" fmla="*/ 44 h 115"/>
                  <a:gd name="T64" fmla="*/ 60 w 145"/>
                  <a:gd name="T65" fmla="*/ 40 h 115"/>
                  <a:gd name="T66" fmla="*/ 115 w 145"/>
                  <a:gd name="T67" fmla="*/ 40 h 115"/>
                  <a:gd name="T68" fmla="*/ 119 w 145"/>
                  <a:gd name="T69" fmla="*/ 44 h 115"/>
                  <a:gd name="T70" fmla="*/ 115 w 145"/>
                  <a:gd name="T71" fmla="*/ 48 h 115"/>
                  <a:gd name="T72" fmla="*/ 115 w 145"/>
                  <a:gd name="T73" fmla="*/ 28 h 115"/>
                  <a:gd name="T74" fmla="*/ 60 w 145"/>
                  <a:gd name="T75" fmla="*/ 28 h 115"/>
                  <a:gd name="T76" fmla="*/ 56 w 145"/>
                  <a:gd name="T77" fmla="*/ 24 h 115"/>
                  <a:gd name="T78" fmla="*/ 60 w 145"/>
                  <a:gd name="T79" fmla="*/ 20 h 115"/>
                  <a:gd name="T80" fmla="*/ 115 w 145"/>
                  <a:gd name="T81" fmla="*/ 20 h 115"/>
                  <a:gd name="T82" fmla="*/ 119 w 145"/>
                  <a:gd name="T83" fmla="*/ 24 h 115"/>
                  <a:gd name="T84" fmla="*/ 115 w 145"/>
                  <a:gd name="T85" fmla="*/ 2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5" h="115">
                    <a:moveTo>
                      <a:pt x="141" y="0"/>
                    </a:moveTo>
                    <a:cubicBezTo>
                      <a:pt x="4" y="0"/>
                      <a:pt x="4" y="0"/>
                      <a:pt x="4" y="0"/>
                    </a:cubicBezTo>
                    <a:cubicBezTo>
                      <a:pt x="1" y="0"/>
                      <a:pt x="0" y="2"/>
                      <a:pt x="0" y="4"/>
                    </a:cubicBezTo>
                    <a:cubicBezTo>
                      <a:pt x="0" y="111"/>
                      <a:pt x="0" y="111"/>
                      <a:pt x="0" y="111"/>
                    </a:cubicBezTo>
                    <a:cubicBezTo>
                      <a:pt x="0" y="113"/>
                      <a:pt x="1" y="115"/>
                      <a:pt x="4" y="115"/>
                    </a:cubicBezTo>
                    <a:cubicBezTo>
                      <a:pt x="64" y="115"/>
                      <a:pt x="64" y="115"/>
                      <a:pt x="64" y="115"/>
                    </a:cubicBezTo>
                    <a:cubicBezTo>
                      <a:pt x="55" y="102"/>
                      <a:pt x="55" y="102"/>
                      <a:pt x="55" y="102"/>
                    </a:cubicBezTo>
                    <a:cubicBezTo>
                      <a:pt x="53" y="99"/>
                      <a:pt x="53" y="95"/>
                      <a:pt x="54" y="91"/>
                    </a:cubicBezTo>
                    <a:cubicBezTo>
                      <a:pt x="54" y="91"/>
                      <a:pt x="54" y="91"/>
                      <a:pt x="54" y="91"/>
                    </a:cubicBezTo>
                    <a:cubicBezTo>
                      <a:pt x="30" y="55"/>
                      <a:pt x="30" y="55"/>
                      <a:pt x="30" y="55"/>
                    </a:cubicBezTo>
                    <a:cubicBezTo>
                      <a:pt x="29" y="53"/>
                      <a:pt x="29" y="50"/>
                      <a:pt x="31" y="49"/>
                    </a:cubicBezTo>
                    <a:cubicBezTo>
                      <a:pt x="33" y="48"/>
                      <a:pt x="36" y="48"/>
                      <a:pt x="37" y="50"/>
                    </a:cubicBezTo>
                    <a:cubicBezTo>
                      <a:pt x="60" y="86"/>
                      <a:pt x="60" y="86"/>
                      <a:pt x="60" y="86"/>
                    </a:cubicBezTo>
                    <a:cubicBezTo>
                      <a:pt x="65" y="83"/>
                      <a:pt x="71" y="85"/>
                      <a:pt x="74" y="90"/>
                    </a:cubicBezTo>
                    <a:cubicBezTo>
                      <a:pt x="90" y="113"/>
                      <a:pt x="90" y="113"/>
                      <a:pt x="90" y="113"/>
                    </a:cubicBezTo>
                    <a:cubicBezTo>
                      <a:pt x="109" y="106"/>
                      <a:pt x="109" y="106"/>
                      <a:pt x="109" y="106"/>
                    </a:cubicBezTo>
                    <a:cubicBezTo>
                      <a:pt x="112" y="104"/>
                      <a:pt x="115" y="102"/>
                      <a:pt x="118" y="100"/>
                    </a:cubicBezTo>
                    <a:cubicBezTo>
                      <a:pt x="114" y="96"/>
                      <a:pt x="111" y="89"/>
                      <a:pt x="111" y="82"/>
                    </a:cubicBezTo>
                    <a:cubicBezTo>
                      <a:pt x="111" y="68"/>
                      <a:pt x="123" y="55"/>
                      <a:pt x="138" y="55"/>
                    </a:cubicBezTo>
                    <a:cubicBezTo>
                      <a:pt x="140" y="55"/>
                      <a:pt x="143" y="56"/>
                      <a:pt x="145" y="57"/>
                    </a:cubicBezTo>
                    <a:cubicBezTo>
                      <a:pt x="145" y="4"/>
                      <a:pt x="145" y="4"/>
                      <a:pt x="145" y="4"/>
                    </a:cubicBezTo>
                    <a:cubicBezTo>
                      <a:pt x="145" y="2"/>
                      <a:pt x="143" y="0"/>
                      <a:pt x="141" y="0"/>
                    </a:cubicBezTo>
                    <a:close/>
                    <a:moveTo>
                      <a:pt x="103" y="67"/>
                    </a:moveTo>
                    <a:cubicBezTo>
                      <a:pt x="60" y="67"/>
                      <a:pt x="60" y="67"/>
                      <a:pt x="60" y="67"/>
                    </a:cubicBezTo>
                    <a:cubicBezTo>
                      <a:pt x="58" y="67"/>
                      <a:pt x="56" y="65"/>
                      <a:pt x="56" y="63"/>
                    </a:cubicBezTo>
                    <a:cubicBezTo>
                      <a:pt x="56" y="61"/>
                      <a:pt x="58" y="59"/>
                      <a:pt x="60" y="59"/>
                    </a:cubicBezTo>
                    <a:cubicBezTo>
                      <a:pt x="103" y="59"/>
                      <a:pt x="103" y="59"/>
                      <a:pt x="103" y="59"/>
                    </a:cubicBezTo>
                    <a:cubicBezTo>
                      <a:pt x="106" y="59"/>
                      <a:pt x="107" y="61"/>
                      <a:pt x="107" y="63"/>
                    </a:cubicBezTo>
                    <a:cubicBezTo>
                      <a:pt x="107" y="65"/>
                      <a:pt x="106" y="67"/>
                      <a:pt x="103" y="67"/>
                    </a:cubicBezTo>
                    <a:close/>
                    <a:moveTo>
                      <a:pt x="115" y="48"/>
                    </a:moveTo>
                    <a:cubicBezTo>
                      <a:pt x="60" y="48"/>
                      <a:pt x="60" y="48"/>
                      <a:pt x="60" y="48"/>
                    </a:cubicBezTo>
                    <a:cubicBezTo>
                      <a:pt x="58" y="48"/>
                      <a:pt x="56" y="46"/>
                      <a:pt x="56" y="44"/>
                    </a:cubicBezTo>
                    <a:cubicBezTo>
                      <a:pt x="56" y="41"/>
                      <a:pt x="58" y="40"/>
                      <a:pt x="60" y="40"/>
                    </a:cubicBezTo>
                    <a:cubicBezTo>
                      <a:pt x="115" y="40"/>
                      <a:pt x="115" y="40"/>
                      <a:pt x="115" y="40"/>
                    </a:cubicBezTo>
                    <a:cubicBezTo>
                      <a:pt x="117" y="40"/>
                      <a:pt x="119" y="41"/>
                      <a:pt x="119" y="44"/>
                    </a:cubicBezTo>
                    <a:cubicBezTo>
                      <a:pt x="119" y="46"/>
                      <a:pt x="117" y="48"/>
                      <a:pt x="115" y="48"/>
                    </a:cubicBezTo>
                    <a:close/>
                    <a:moveTo>
                      <a:pt x="115" y="28"/>
                    </a:moveTo>
                    <a:cubicBezTo>
                      <a:pt x="60" y="28"/>
                      <a:pt x="60" y="28"/>
                      <a:pt x="60" y="28"/>
                    </a:cubicBezTo>
                    <a:cubicBezTo>
                      <a:pt x="58" y="28"/>
                      <a:pt x="56" y="27"/>
                      <a:pt x="56" y="24"/>
                    </a:cubicBezTo>
                    <a:cubicBezTo>
                      <a:pt x="56" y="22"/>
                      <a:pt x="58" y="20"/>
                      <a:pt x="60" y="20"/>
                    </a:cubicBezTo>
                    <a:cubicBezTo>
                      <a:pt x="115" y="20"/>
                      <a:pt x="115" y="20"/>
                      <a:pt x="115" y="20"/>
                    </a:cubicBezTo>
                    <a:cubicBezTo>
                      <a:pt x="117" y="20"/>
                      <a:pt x="119" y="22"/>
                      <a:pt x="119" y="24"/>
                    </a:cubicBezTo>
                    <a:cubicBezTo>
                      <a:pt x="119" y="27"/>
                      <a:pt x="117" y="28"/>
                      <a:pt x="115"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28" name="Freeform 126"/>
              <p:cNvSpPr/>
              <p:nvPr/>
            </p:nvSpPr>
            <p:spPr bwMode="auto">
              <a:xfrm>
                <a:off x="1429544" y="4369593"/>
                <a:ext cx="220663" cy="22225"/>
              </a:xfrm>
              <a:custGeom>
                <a:avLst/>
                <a:gdLst>
                  <a:gd name="T0" fmla="*/ 77 w 81"/>
                  <a:gd name="T1" fmla="*/ 8 h 8"/>
                  <a:gd name="T2" fmla="*/ 3 w 81"/>
                  <a:gd name="T3" fmla="*/ 8 h 8"/>
                  <a:gd name="T4" fmla="*/ 0 w 81"/>
                  <a:gd name="T5" fmla="*/ 4 h 8"/>
                  <a:gd name="T6" fmla="*/ 3 w 81"/>
                  <a:gd name="T7" fmla="*/ 0 h 8"/>
                  <a:gd name="T8" fmla="*/ 77 w 81"/>
                  <a:gd name="T9" fmla="*/ 0 h 8"/>
                  <a:gd name="T10" fmla="*/ 81 w 81"/>
                  <a:gd name="T11" fmla="*/ 4 h 8"/>
                  <a:gd name="T12" fmla="*/ 77 w 81"/>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81" h="8">
                    <a:moveTo>
                      <a:pt x="77" y="8"/>
                    </a:moveTo>
                    <a:cubicBezTo>
                      <a:pt x="3" y="8"/>
                      <a:pt x="3" y="8"/>
                      <a:pt x="3" y="8"/>
                    </a:cubicBezTo>
                    <a:cubicBezTo>
                      <a:pt x="1" y="8"/>
                      <a:pt x="0" y="6"/>
                      <a:pt x="0" y="4"/>
                    </a:cubicBezTo>
                    <a:cubicBezTo>
                      <a:pt x="0" y="1"/>
                      <a:pt x="1" y="0"/>
                      <a:pt x="3" y="0"/>
                    </a:cubicBezTo>
                    <a:cubicBezTo>
                      <a:pt x="77" y="0"/>
                      <a:pt x="77" y="0"/>
                      <a:pt x="77" y="0"/>
                    </a:cubicBezTo>
                    <a:cubicBezTo>
                      <a:pt x="79" y="0"/>
                      <a:pt x="81" y="1"/>
                      <a:pt x="81" y="4"/>
                    </a:cubicBezTo>
                    <a:cubicBezTo>
                      <a:pt x="81" y="6"/>
                      <a:pt x="79" y="8"/>
                      <a:pt x="7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grpSp>
      </p:grpSp>
      <p:grpSp>
        <p:nvGrpSpPr>
          <p:cNvPr id="59" name="组合 58"/>
          <p:cNvGrpSpPr/>
          <p:nvPr/>
        </p:nvGrpSpPr>
        <p:grpSpPr>
          <a:xfrm>
            <a:off x="1038933" y="3079781"/>
            <a:ext cx="610762" cy="526519"/>
            <a:chOff x="560810" y="3617338"/>
            <a:chExt cx="1060704" cy="914400"/>
          </a:xfrm>
        </p:grpSpPr>
        <p:sp>
          <p:nvSpPr>
            <p:cNvPr id="53" name="六边形 52"/>
            <p:cNvSpPr/>
            <p:nvPr/>
          </p:nvSpPr>
          <p:spPr>
            <a:xfrm>
              <a:off x="560810" y="3617338"/>
              <a:ext cx="1060704" cy="914400"/>
            </a:xfrm>
            <a:prstGeom prst="hexagon">
              <a:avLst/>
            </a:prstGeom>
            <a:no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cs typeface="+mn-ea"/>
                <a:sym typeface="+mn-lt"/>
              </a:endParaRPr>
            </a:p>
          </p:txBody>
        </p:sp>
        <p:sp>
          <p:nvSpPr>
            <p:cNvPr id="56" name="六边形 55"/>
            <p:cNvSpPr/>
            <p:nvPr/>
          </p:nvSpPr>
          <p:spPr>
            <a:xfrm>
              <a:off x="653673" y="3705696"/>
              <a:ext cx="883920" cy="762000"/>
            </a:xfrm>
            <a:prstGeom prst="hexagon">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cs typeface="+mn-ea"/>
                <a:sym typeface="+mn-lt"/>
              </a:endParaRPr>
            </a:p>
          </p:txBody>
        </p:sp>
        <p:grpSp>
          <p:nvGrpSpPr>
            <p:cNvPr id="31" name="组合 30"/>
            <p:cNvGrpSpPr/>
            <p:nvPr/>
          </p:nvGrpSpPr>
          <p:grpSpPr>
            <a:xfrm>
              <a:off x="852880" y="3835675"/>
              <a:ext cx="547766" cy="562888"/>
              <a:chOff x="5837237" y="3163094"/>
              <a:chExt cx="517526" cy="531813"/>
            </a:xfrm>
            <a:solidFill>
              <a:schemeClr val="bg1"/>
            </a:solidFill>
          </p:grpSpPr>
          <p:sp>
            <p:nvSpPr>
              <p:cNvPr id="32" name="Freeform 223"/>
              <p:cNvSpPr/>
              <p:nvPr/>
            </p:nvSpPr>
            <p:spPr bwMode="auto">
              <a:xfrm>
                <a:off x="5837237" y="3163094"/>
                <a:ext cx="417513" cy="463550"/>
              </a:xfrm>
              <a:custGeom>
                <a:avLst/>
                <a:gdLst>
                  <a:gd name="T0" fmla="*/ 17 w 149"/>
                  <a:gd name="T1" fmla="*/ 158 h 166"/>
                  <a:gd name="T2" fmla="*/ 8 w 149"/>
                  <a:gd name="T3" fmla="*/ 149 h 166"/>
                  <a:gd name="T4" fmla="*/ 8 w 149"/>
                  <a:gd name="T5" fmla="*/ 17 h 166"/>
                  <a:gd name="T6" fmla="*/ 17 w 149"/>
                  <a:gd name="T7" fmla="*/ 8 h 166"/>
                  <a:gd name="T8" fmla="*/ 132 w 149"/>
                  <a:gd name="T9" fmla="*/ 8 h 166"/>
                  <a:gd name="T10" fmla="*/ 141 w 149"/>
                  <a:gd name="T11" fmla="*/ 17 h 166"/>
                  <a:gd name="T12" fmla="*/ 141 w 149"/>
                  <a:gd name="T13" fmla="*/ 90 h 166"/>
                  <a:gd name="T14" fmla="*/ 143 w 149"/>
                  <a:gd name="T15" fmla="*/ 92 h 166"/>
                  <a:gd name="T16" fmla="*/ 149 w 149"/>
                  <a:gd name="T17" fmla="*/ 87 h 166"/>
                  <a:gd name="T18" fmla="*/ 149 w 149"/>
                  <a:gd name="T19" fmla="*/ 17 h 166"/>
                  <a:gd name="T20" fmla="*/ 132 w 149"/>
                  <a:gd name="T21" fmla="*/ 0 h 166"/>
                  <a:gd name="T22" fmla="*/ 17 w 149"/>
                  <a:gd name="T23" fmla="*/ 0 h 166"/>
                  <a:gd name="T24" fmla="*/ 0 w 149"/>
                  <a:gd name="T25" fmla="*/ 17 h 166"/>
                  <a:gd name="T26" fmla="*/ 0 w 149"/>
                  <a:gd name="T27" fmla="*/ 149 h 166"/>
                  <a:gd name="T28" fmla="*/ 17 w 149"/>
                  <a:gd name="T29" fmla="*/ 166 h 166"/>
                  <a:gd name="T30" fmla="*/ 99 w 149"/>
                  <a:gd name="T31" fmla="*/ 166 h 166"/>
                  <a:gd name="T32" fmla="*/ 92 w 149"/>
                  <a:gd name="T33" fmla="*/ 158 h 166"/>
                  <a:gd name="T34" fmla="*/ 17 w 149"/>
                  <a:gd name="T35" fmla="*/ 15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9" h="166">
                    <a:moveTo>
                      <a:pt x="17" y="158"/>
                    </a:moveTo>
                    <a:cubicBezTo>
                      <a:pt x="12" y="158"/>
                      <a:pt x="8" y="154"/>
                      <a:pt x="8" y="149"/>
                    </a:cubicBezTo>
                    <a:cubicBezTo>
                      <a:pt x="8" y="17"/>
                      <a:pt x="8" y="17"/>
                      <a:pt x="8" y="17"/>
                    </a:cubicBezTo>
                    <a:cubicBezTo>
                      <a:pt x="8" y="12"/>
                      <a:pt x="12" y="8"/>
                      <a:pt x="17" y="8"/>
                    </a:cubicBezTo>
                    <a:cubicBezTo>
                      <a:pt x="132" y="8"/>
                      <a:pt x="132" y="8"/>
                      <a:pt x="132" y="8"/>
                    </a:cubicBezTo>
                    <a:cubicBezTo>
                      <a:pt x="137" y="8"/>
                      <a:pt x="141" y="12"/>
                      <a:pt x="141" y="17"/>
                    </a:cubicBezTo>
                    <a:cubicBezTo>
                      <a:pt x="141" y="90"/>
                      <a:pt x="141" y="90"/>
                      <a:pt x="141" y="90"/>
                    </a:cubicBezTo>
                    <a:cubicBezTo>
                      <a:pt x="142" y="91"/>
                      <a:pt x="143" y="91"/>
                      <a:pt x="143" y="92"/>
                    </a:cubicBezTo>
                    <a:cubicBezTo>
                      <a:pt x="145" y="90"/>
                      <a:pt x="146" y="88"/>
                      <a:pt x="149" y="87"/>
                    </a:cubicBezTo>
                    <a:cubicBezTo>
                      <a:pt x="149" y="17"/>
                      <a:pt x="149" y="17"/>
                      <a:pt x="149" y="17"/>
                    </a:cubicBezTo>
                    <a:cubicBezTo>
                      <a:pt x="149" y="8"/>
                      <a:pt x="141" y="0"/>
                      <a:pt x="132" y="0"/>
                    </a:cubicBezTo>
                    <a:cubicBezTo>
                      <a:pt x="17" y="0"/>
                      <a:pt x="17" y="0"/>
                      <a:pt x="17" y="0"/>
                    </a:cubicBezTo>
                    <a:cubicBezTo>
                      <a:pt x="7" y="0"/>
                      <a:pt x="0" y="8"/>
                      <a:pt x="0" y="17"/>
                    </a:cubicBezTo>
                    <a:cubicBezTo>
                      <a:pt x="0" y="149"/>
                      <a:pt x="0" y="149"/>
                      <a:pt x="0" y="149"/>
                    </a:cubicBezTo>
                    <a:cubicBezTo>
                      <a:pt x="0" y="158"/>
                      <a:pt x="7" y="166"/>
                      <a:pt x="17" y="166"/>
                    </a:cubicBezTo>
                    <a:cubicBezTo>
                      <a:pt x="99" y="166"/>
                      <a:pt x="99" y="166"/>
                      <a:pt x="99" y="166"/>
                    </a:cubicBezTo>
                    <a:cubicBezTo>
                      <a:pt x="92" y="158"/>
                      <a:pt x="92" y="158"/>
                      <a:pt x="92" y="158"/>
                    </a:cubicBezTo>
                    <a:lnTo>
                      <a:pt x="17" y="1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33" name="Freeform 224"/>
              <p:cNvSpPr>
                <a:spLocks noEditPoints="1"/>
              </p:cNvSpPr>
              <p:nvPr/>
            </p:nvSpPr>
            <p:spPr bwMode="auto">
              <a:xfrm>
                <a:off x="5884862" y="3217069"/>
                <a:ext cx="319088" cy="357188"/>
              </a:xfrm>
              <a:custGeom>
                <a:avLst/>
                <a:gdLst>
                  <a:gd name="T0" fmla="*/ 0 w 114"/>
                  <a:gd name="T1" fmla="*/ 0 h 128"/>
                  <a:gd name="T2" fmla="*/ 0 w 114"/>
                  <a:gd name="T3" fmla="*/ 128 h 128"/>
                  <a:gd name="T4" fmla="*/ 64 w 114"/>
                  <a:gd name="T5" fmla="*/ 128 h 128"/>
                  <a:gd name="T6" fmla="*/ 54 w 114"/>
                  <a:gd name="T7" fmla="*/ 118 h 128"/>
                  <a:gd name="T8" fmla="*/ 54 w 114"/>
                  <a:gd name="T9" fmla="*/ 100 h 128"/>
                  <a:gd name="T10" fmla="*/ 72 w 114"/>
                  <a:gd name="T11" fmla="*/ 101 h 128"/>
                  <a:gd name="T12" fmla="*/ 75 w 114"/>
                  <a:gd name="T13" fmla="*/ 104 h 128"/>
                  <a:gd name="T14" fmla="*/ 60 w 114"/>
                  <a:gd name="T15" fmla="*/ 72 h 128"/>
                  <a:gd name="T16" fmla="*/ 25 w 114"/>
                  <a:gd name="T17" fmla="*/ 72 h 128"/>
                  <a:gd name="T18" fmla="*/ 21 w 114"/>
                  <a:gd name="T19" fmla="*/ 68 h 128"/>
                  <a:gd name="T20" fmla="*/ 25 w 114"/>
                  <a:gd name="T21" fmla="*/ 64 h 128"/>
                  <a:gd name="T22" fmla="*/ 56 w 114"/>
                  <a:gd name="T23" fmla="*/ 64 h 128"/>
                  <a:gd name="T24" fmla="*/ 63 w 114"/>
                  <a:gd name="T25" fmla="*/ 50 h 128"/>
                  <a:gd name="T26" fmla="*/ 67 w 114"/>
                  <a:gd name="T27" fmla="*/ 49 h 128"/>
                  <a:gd name="T28" fmla="*/ 79 w 114"/>
                  <a:gd name="T29" fmla="*/ 57 h 128"/>
                  <a:gd name="T30" fmla="*/ 90 w 114"/>
                  <a:gd name="T31" fmla="*/ 81 h 128"/>
                  <a:gd name="T32" fmla="*/ 95 w 114"/>
                  <a:gd name="T33" fmla="*/ 76 h 128"/>
                  <a:gd name="T34" fmla="*/ 107 w 114"/>
                  <a:gd name="T35" fmla="*/ 77 h 128"/>
                  <a:gd name="T36" fmla="*/ 113 w 114"/>
                  <a:gd name="T37" fmla="*/ 71 h 128"/>
                  <a:gd name="T38" fmla="*/ 114 w 114"/>
                  <a:gd name="T39" fmla="*/ 70 h 128"/>
                  <a:gd name="T40" fmla="*/ 114 w 114"/>
                  <a:gd name="T41" fmla="*/ 0 h 128"/>
                  <a:gd name="T42" fmla="*/ 0 w 114"/>
                  <a:gd name="T43" fmla="*/ 0 h 128"/>
                  <a:gd name="T44" fmla="*/ 87 w 114"/>
                  <a:gd name="T45" fmla="*/ 47 h 128"/>
                  <a:gd name="T46" fmla="*/ 25 w 114"/>
                  <a:gd name="T47" fmla="*/ 47 h 128"/>
                  <a:gd name="T48" fmla="*/ 21 w 114"/>
                  <a:gd name="T49" fmla="*/ 43 h 128"/>
                  <a:gd name="T50" fmla="*/ 25 w 114"/>
                  <a:gd name="T51" fmla="*/ 39 h 128"/>
                  <a:gd name="T52" fmla="*/ 87 w 114"/>
                  <a:gd name="T53" fmla="*/ 39 h 128"/>
                  <a:gd name="T54" fmla="*/ 91 w 114"/>
                  <a:gd name="T55" fmla="*/ 43 h 128"/>
                  <a:gd name="T56" fmla="*/ 87 w 114"/>
                  <a:gd name="T57" fmla="*/ 47 h 128"/>
                  <a:gd name="T58" fmla="*/ 87 w 114"/>
                  <a:gd name="T59" fmla="*/ 27 h 128"/>
                  <a:gd name="T60" fmla="*/ 25 w 114"/>
                  <a:gd name="T61" fmla="*/ 27 h 128"/>
                  <a:gd name="T62" fmla="*/ 21 w 114"/>
                  <a:gd name="T63" fmla="*/ 23 h 128"/>
                  <a:gd name="T64" fmla="*/ 25 w 114"/>
                  <a:gd name="T65" fmla="*/ 19 h 128"/>
                  <a:gd name="T66" fmla="*/ 87 w 114"/>
                  <a:gd name="T67" fmla="*/ 19 h 128"/>
                  <a:gd name="T68" fmla="*/ 91 w 114"/>
                  <a:gd name="T69" fmla="*/ 23 h 128"/>
                  <a:gd name="T70" fmla="*/ 87 w 114"/>
                  <a:gd name="T71" fmla="*/ 2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 h="128">
                    <a:moveTo>
                      <a:pt x="0" y="0"/>
                    </a:moveTo>
                    <a:cubicBezTo>
                      <a:pt x="0" y="128"/>
                      <a:pt x="0" y="128"/>
                      <a:pt x="0" y="128"/>
                    </a:cubicBezTo>
                    <a:cubicBezTo>
                      <a:pt x="64" y="128"/>
                      <a:pt x="64" y="128"/>
                      <a:pt x="64" y="128"/>
                    </a:cubicBezTo>
                    <a:cubicBezTo>
                      <a:pt x="54" y="118"/>
                      <a:pt x="54" y="118"/>
                      <a:pt x="54" y="118"/>
                    </a:cubicBezTo>
                    <a:cubicBezTo>
                      <a:pt x="49" y="113"/>
                      <a:pt x="49" y="105"/>
                      <a:pt x="54" y="100"/>
                    </a:cubicBezTo>
                    <a:cubicBezTo>
                      <a:pt x="59" y="96"/>
                      <a:pt x="67" y="96"/>
                      <a:pt x="72" y="101"/>
                    </a:cubicBezTo>
                    <a:cubicBezTo>
                      <a:pt x="75" y="104"/>
                      <a:pt x="75" y="104"/>
                      <a:pt x="75" y="104"/>
                    </a:cubicBezTo>
                    <a:cubicBezTo>
                      <a:pt x="60" y="72"/>
                      <a:pt x="60" y="72"/>
                      <a:pt x="60" y="72"/>
                    </a:cubicBezTo>
                    <a:cubicBezTo>
                      <a:pt x="25" y="72"/>
                      <a:pt x="25" y="72"/>
                      <a:pt x="25" y="72"/>
                    </a:cubicBezTo>
                    <a:cubicBezTo>
                      <a:pt x="23" y="72"/>
                      <a:pt x="21" y="70"/>
                      <a:pt x="21" y="68"/>
                    </a:cubicBezTo>
                    <a:cubicBezTo>
                      <a:pt x="21" y="66"/>
                      <a:pt x="23" y="64"/>
                      <a:pt x="25" y="64"/>
                    </a:cubicBezTo>
                    <a:cubicBezTo>
                      <a:pt x="56" y="64"/>
                      <a:pt x="56" y="64"/>
                      <a:pt x="56" y="64"/>
                    </a:cubicBezTo>
                    <a:cubicBezTo>
                      <a:pt x="55" y="58"/>
                      <a:pt x="58" y="53"/>
                      <a:pt x="63" y="50"/>
                    </a:cubicBezTo>
                    <a:cubicBezTo>
                      <a:pt x="64" y="49"/>
                      <a:pt x="66" y="49"/>
                      <a:pt x="67" y="49"/>
                    </a:cubicBezTo>
                    <a:cubicBezTo>
                      <a:pt x="72" y="49"/>
                      <a:pt x="77" y="52"/>
                      <a:pt x="79" y="57"/>
                    </a:cubicBezTo>
                    <a:cubicBezTo>
                      <a:pt x="90" y="81"/>
                      <a:pt x="90" y="81"/>
                      <a:pt x="90" y="81"/>
                    </a:cubicBezTo>
                    <a:cubicBezTo>
                      <a:pt x="91" y="79"/>
                      <a:pt x="93" y="77"/>
                      <a:pt x="95" y="76"/>
                    </a:cubicBezTo>
                    <a:cubicBezTo>
                      <a:pt x="99" y="74"/>
                      <a:pt x="104" y="75"/>
                      <a:pt x="107" y="77"/>
                    </a:cubicBezTo>
                    <a:cubicBezTo>
                      <a:pt x="108" y="74"/>
                      <a:pt x="110" y="72"/>
                      <a:pt x="113" y="71"/>
                    </a:cubicBezTo>
                    <a:cubicBezTo>
                      <a:pt x="113" y="70"/>
                      <a:pt x="114" y="70"/>
                      <a:pt x="114" y="70"/>
                    </a:cubicBezTo>
                    <a:cubicBezTo>
                      <a:pt x="114" y="0"/>
                      <a:pt x="114" y="0"/>
                      <a:pt x="114" y="0"/>
                    </a:cubicBezTo>
                    <a:lnTo>
                      <a:pt x="0" y="0"/>
                    </a:lnTo>
                    <a:close/>
                    <a:moveTo>
                      <a:pt x="87" y="47"/>
                    </a:moveTo>
                    <a:cubicBezTo>
                      <a:pt x="25" y="47"/>
                      <a:pt x="25" y="47"/>
                      <a:pt x="25" y="47"/>
                    </a:cubicBezTo>
                    <a:cubicBezTo>
                      <a:pt x="23" y="47"/>
                      <a:pt x="21" y="45"/>
                      <a:pt x="21" y="43"/>
                    </a:cubicBezTo>
                    <a:cubicBezTo>
                      <a:pt x="21" y="41"/>
                      <a:pt x="23" y="39"/>
                      <a:pt x="25" y="39"/>
                    </a:cubicBezTo>
                    <a:cubicBezTo>
                      <a:pt x="87" y="39"/>
                      <a:pt x="87" y="39"/>
                      <a:pt x="87" y="39"/>
                    </a:cubicBezTo>
                    <a:cubicBezTo>
                      <a:pt x="90" y="39"/>
                      <a:pt x="91" y="41"/>
                      <a:pt x="91" y="43"/>
                    </a:cubicBezTo>
                    <a:cubicBezTo>
                      <a:pt x="91" y="45"/>
                      <a:pt x="90" y="47"/>
                      <a:pt x="87" y="47"/>
                    </a:cubicBezTo>
                    <a:close/>
                    <a:moveTo>
                      <a:pt x="87" y="27"/>
                    </a:moveTo>
                    <a:cubicBezTo>
                      <a:pt x="25" y="27"/>
                      <a:pt x="25" y="27"/>
                      <a:pt x="25" y="27"/>
                    </a:cubicBezTo>
                    <a:cubicBezTo>
                      <a:pt x="23" y="27"/>
                      <a:pt x="21" y="25"/>
                      <a:pt x="21" y="23"/>
                    </a:cubicBezTo>
                    <a:cubicBezTo>
                      <a:pt x="21" y="21"/>
                      <a:pt x="23" y="19"/>
                      <a:pt x="25" y="19"/>
                    </a:cubicBezTo>
                    <a:cubicBezTo>
                      <a:pt x="87" y="19"/>
                      <a:pt x="87" y="19"/>
                      <a:pt x="87" y="19"/>
                    </a:cubicBezTo>
                    <a:cubicBezTo>
                      <a:pt x="90" y="19"/>
                      <a:pt x="91" y="21"/>
                      <a:pt x="91" y="23"/>
                    </a:cubicBezTo>
                    <a:cubicBezTo>
                      <a:pt x="91" y="25"/>
                      <a:pt x="90" y="27"/>
                      <a:pt x="87"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34" name="Freeform 225"/>
              <p:cNvSpPr/>
              <p:nvPr/>
            </p:nvSpPr>
            <p:spPr bwMode="auto">
              <a:xfrm>
                <a:off x="6035675" y="3364707"/>
                <a:ext cx="319088" cy="330200"/>
              </a:xfrm>
              <a:custGeom>
                <a:avLst/>
                <a:gdLst>
                  <a:gd name="T0" fmla="*/ 69 w 114"/>
                  <a:gd name="T1" fmla="*/ 118 h 118"/>
                  <a:gd name="T2" fmla="*/ 49 w 114"/>
                  <a:gd name="T3" fmla="*/ 108 h 118"/>
                  <a:gd name="T4" fmla="*/ 49 w 114"/>
                  <a:gd name="T5" fmla="*/ 108 h 118"/>
                  <a:gd name="T6" fmla="*/ 48 w 114"/>
                  <a:gd name="T7" fmla="*/ 108 h 118"/>
                  <a:gd name="T8" fmla="*/ 46 w 114"/>
                  <a:gd name="T9" fmla="*/ 106 h 118"/>
                  <a:gd name="T10" fmla="*/ 3 w 114"/>
                  <a:gd name="T11" fmla="*/ 62 h 118"/>
                  <a:gd name="T12" fmla="*/ 3 w 114"/>
                  <a:gd name="T13" fmla="*/ 50 h 118"/>
                  <a:gd name="T14" fmla="*/ 8 w 114"/>
                  <a:gd name="T15" fmla="*/ 48 h 118"/>
                  <a:gd name="T16" fmla="*/ 15 w 114"/>
                  <a:gd name="T17" fmla="*/ 51 h 118"/>
                  <a:gd name="T18" fmla="*/ 18 w 114"/>
                  <a:gd name="T19" fmla="*/ 54 h 118"/>
                  <a:gd name="T20" fmla="*/ 24 w 114"/>
                  <a:gd name="T21" fmla="*/ 49 h 118"/>
                  <a:gd name="T22" fmla="*/ 8 w 114"/>
                  <a:gd name="T23" fmla="*/ 14 h 118"/>
                  <a:gd name="T24" fmla="*/ 6 w 114"/>
                  <a:gd name="T25" fmla="*/ 10 h 118"/>
                  <a:gd name="T26" fmla="*/ 10 w 114"/>
                  <a:gd name="T27" fmla="*/ 1 h 118"/>
                  <a:gd name="T28" fmla="*/ 13 w 114"/>
                  <a:gd name="T29" fmla="*/ 0 h 118"/>
                  <a:gd name="T30" fmla="*/ 21 w 114"/>
                  <a:gd name="T31" fmla="*/ 5 h 118"/>
                  <a:gd name="T32" fmla="*/ 36 w 114"/>
                  <a:gd name="T33" fmla="*/ 36 h 118"/>
                  <a:gd name="T34" fmla="*/ 40 w 114"/>
                  <a:gd name="T35" fmla="*/ 30 h 118"/>
                  <a:gd name="T36" fmla="*/ 43 w 114"/>
                  <a:gd name="T37" fmla="*/ 27 h 118"/>
                  <a:gd name="T38" fmla="*/ 46 w 114"/>
                  <a:gd name="T39" fmla="*/ 26 h 118"/>
                  <a:gd name="T40" fmla="*/ 51 w 114"/>
                  <a:gd name="T41" fmla="*/ 27 h 118"/>
                  <a:gd name="T42" fmla="*/ 55 w 114"/>
                  <a:gd name="T43" fmla="*/ 30 h 118"/>
                  <a:gd name="T44" fmla="*/ 57 w 114"/>
                  <a:gd name="T45" fmla="*/ 26 h 118"/>
                  <a:gd name="T46" fmla="*/ 61 w 114"/>
                  <a:gd name="T47" fmla="*/ 21 h 118"/>
                  <a:gd name="T48" fmla="*/ 64 w 114"/>
                  <a:gd name="T49" fmla="*/ 21 h 118"/>
                  <a:gd name="T50" fmla="*/ 70 w 114"/>
                  <a:gd name="T51" fmla="*/ 23 h 118"/>
                  <a:gd name="T52" fmla="*/ 74 w 114"/>
                  <a:gd name="T53" fmla="*/ 27 h 118"/>
                  <a:gd name="T54" fmla="*/ 76 w 114"/>
                  <a:gd name="T55" fmla="*/ 22 h 118"/>
                  <a:gd name="T56" fmla="*/ 80 w 114"/>
                  <a:gd name="T57" fmla="*/ 18 h 118"/>
                  <a:gd name="T58" fmla="*/ 83 w 114"/>
                  <a:gd name="T59" fmla="*/ 18 h 118"/>
                  <a:gd name="T60" fmla="*/ 91 w 114"/>
                  <a:gd name="T61" fmla="*/ 23 h 118"/>
                  <a:gd name="T62" fmla="*/ 104 w 114"/>
                  <a:gd name="T63" fmla="*/ 52 h 118"/>
                  <a:gd name="T64" fmla="*/ 107 w 114"/>
                  <a:gd name="T65" fmla="*/ 100 h 118"/>
                  <a:gd name="T66" fmla="*/ 69 w 114"/>
                  <a:gd name="T6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4" h="118">
                    <a:moveTo>
                      <a:pt x="69" y="118"/>
                    </a:moveTo>
                    <a:cubicBezTo>
                      <a:pt x="69" y="118"/>
                      <a:pt x="61" y="118"/>
                      <a:pt x="49" y="108"/>
                    </a:cubicBezTo>
                    <a:cubicBezTo>
                      <a:pt x="49" y="108"/>
                      <a:pt x="49" y="108"/>
                      <a:pt x="49" y="108"/>
                    </a:cubicBezTo>
                    <a:cubicBezTo>
                      <a:pt x="48" y="108"/>
                      <a:pt x="48" y="108"/>
                      <a:pt x="48" y="108"/>
                    </a:cubicBezTo>
                    <a:cubicBezTo>
                      <a:pt x="47" y="107"/>
                      <a:pt x="46" y="107"/>
                      <a:pt x="46" y="106"/>
                    </a:cubicBezTo>
                    <a:cubicBezTo>
                      <a:pt x="3" y="62"/>
                      <a:pt x="3" y="62"/>
                      <a:pt x="3" y="62"/>
                    </a:cubicBezTo>
                    <a:cubicBezTo>
                      <a:pt x="0" y="59"/>
                      <a:pt x="0" y="53"/>
                      <a:pt x="3" y="50"/>
                    </a:cubicBezTo>
                    <a:cubicBezTo>
                      <a:pt x="4" y="49"/>
                      <a:pt x="6" y="48"/>
                      <a:pt x="8" y="48"/>
                    </a:cubicBezTo>
                    <a:cubicBezTo>
                      <a:pt x="11" y="48"/>
                      <a:pt x="13" y="49"/>
                      <a:pt x="15" y="51"/>
                    </a:cubicBezTo>
                    <a:cubicBezTo>
                      <a:pt x="18" y="54"/>
                      <a:pt x="18" y="54"/>
                      <a:pt x="18" y="54"/>
                    </a:cubicBezTo>
                    <a:cubicBezTo>
                      <a:pt x="24" y="49"/>
                      <a:pt x="24" y="49"/>
                      <a:pt x="24" y="49"/>
                    </a:cubicBezTo>
                    <a:cubicBezTo>
                      <a:pt x="8" y="14"/>
                      <a:pt x="8" y="14"/>
                      <a:pt x="8" y="14"/>
                    </a:cubicBezTo>
                    <a:cubicBezTo>
                      <a:pt x="6" y="10"/>
                      <a:pt x="6" y="10"/>
                      <a:pt x="6" y="10"/>
                    </a:cubicBezTo>
                    <a:cubicBezTo>
                      <a:pt x="5" y="6"/>
                      <a:pt x="7" y="2"/>
                      <a:pt x="10" y="1"/>
                    </a:cubicBezTo>
                    <a:cubicBezTo>
                      <a:pt x="11" y="0"/>
                      <a:pt x="12" y="0"/>
                      <a:pt x="13" y="0"/>
                    </a:cubicBezTo>
                    <a:cubicBezTo>
                      <a:pt x="17" y="0"/>
                      <a:pt x="20" y="2"/>
                      <a:pt x="21" y="5"/>
                    </a:cubicBezTo>
                    <a:cubicBezTo>
                      <a:pt x="36" y="36"/>
                      <a:pt x="36" y="36"/>
                      <a:pt x="36" y="36"/>
                    </a:cubicBezTo>
                    <a:cubicBezTo>
                      <a:pt x="40" y="30"/>
                      <a:pt x="40" y="30"/>
                      <a:pt x="40" y="30"/>
                    </a:cubicBezTo>
                    <a:cubicBezTo>
                      <a:pt x="40" y="28"/>
                      <a:pt x="42" y="27"/>
                      <a:pt x="43" y="27"/>
                    </a:cubicBezTo>
                    <a:cubicBezTo>
                      <a:pt x="44" y="26"/>
                      <a:pt x="45" y="26"/>
                      <a:pt x="46" y="26"/>
                    </a:cubicBezTo>
                    <a:cubicBezTo>
                      <a:pt x="48" y="26"/>
                      <a:pt x="49" y="27"/>
                      <a:pt x="51" y="27"/>
                    </a:cubicBezTo>
                    <a:cubicBezTo>
                      <a:pt x="55" y="30"/>
                      <a:pt x="55" y="30"/>
                      <a:pt x="55" y="30"/>
                    </a:cubicBezTo>
                    <a:cubicBezTo>
                      <a:pt x="57" y="26"/>
                      <a:pt x="57" y="26"/>
                      <a:pt x="57" y="26"/>
                    </a:cubicBezTo>
                    <a:cubicBezTo>
                      <a:pt x="57" y="24"/>
                      <a:pt x="59" y="22"/>
                      <a:pt x="61" y="21"/>
                    </a:cubicBezTo>
                    <a:cubicBezTo>
                      <a:pt x="62" y="21"/>
                      <a:pt x="63" y="21"/>
                      <a:pt x="64" y="21"/>
                    </a:cubicBezTo>
                    <a:cubicBezTo>
                      <a:pt x="66" y="21"/>
                      <a:pt x="68" y="21"/>
                      <a:pt x="70" y="23"/>
                    </a:cubicBezTo>
                    <a:cubicBezTo>
                      <a:pt x="74" y="27"/>
                      <a:pt x="74" y="27"/>
                      <a:pt x="74" y="27"/>
                    </a:cubicBezTo>
                    <a:cubicBezTo>
                      <a:pt x="76" y="22"/>
                      <a:pt x="76" y="22"/>
                      <a:pt x="76" y="22"/>
                    </a:cubicBezTo>
                    <a:cubicBezTo>
                      <a:pt x="77" y="20"/>
                      <a:pt x="78" y="19"/>
                      <a:pt x="80" y="18"/>
                    </a:cubicBezTo>
                    <a:cubicBezTo>
                      <a:pt x="81" y="18"/>
                      <a:pt x="82" y="18"/>
                      <a:pt x="83" y="18"/>
                    </a:cubicBezTo>
                    <a:cubicBezTo>
                      <a:pt x="86" y="18"/>
                      <a:pt x="89" y="20"/>
                      <a:pt x="91" y="23"/>
                    </a:cubicBezTo>
                    <a:cubicBezTo>
                      <a:pt x="104" y="52"/>
                      <a:pt x="104" y="52"/>
                      <a:pt x="104" y="52"/>
                    </a:cubicBezTo>
                    <a:cubicBezTo>
                      <a:pt x="105" y="52"/>
                      <a:pt x="114" y="75"/>
                      <a:pt x="107" y="100"/>
                    </a:cubicBezTo>
                    <a:lnTo>
                      <a:pt x="69" y="1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grpSp>
      </p:grpSp>
      <p:grpSp>
        <p:nvGrpSpPr>
          <p:cNvPr id="58" name="组合 57"/>
          <p:cNvGrpSpPr/>
          <p:nvPr/>
        </p:nvGrpSpPr>
        <p:grpSpPr>
          <a:xfrm>
            <a:off x="965273" y="5381788"/>
            <a:ext cx="610762" cy="526519"/>
            <a:chOff x="560810" y="5077988"/>
            <a:chExt cx="1060704" cy="914400"/>
          </a:xfrm>
        </p:grpSpPr>
        <p:sp>
          <p:nvSpPr>
            <p:cNvPr id="54" name="六边形 53"/>
            <p:cNvSpPr/>
            <p:nvPr/>
          </p:nvSpPr>
          <p:spPr>
            <a:xfrm>
              <a:off x="560810" y="5077988"/>
              <a:ext cx="1060704" cy="914400"/>
            </a:xfrm>
            <a:prstGeom prst="hexagon">
              <a:avLst/>
            </a:prstGeom>
            <a:no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cs typeface="+mn-ea"/>
                <a:sym typeface="+mn-lt"/>
              </a:endParaRPr>
            </a:p>
          </p:txBody>
        </p:sp>
        <p:sp>
          <p:nvSpPr>
            <p:cNvPr id="57" name="六边形 56"/>
            <p:cNvSpPr/>
            <p:nvPr/>
          </p:nvSpPr>
          <p:spPr>
            <a:xfrm>
              <a:off x="653673" y="5166346"/>
              <a:ext cx="883920" cy="762000"/>
            </a:xfrm>
            <a:prstGeom prst="hexagon">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cs typeface="+mn-ea"/>
                <a:sym typeface="+mn-lt"/>
              </a:endParaRPr>
            </a:p>
          </p:txBody>
        </p:sp>
        <p:grpSp>
          <p:nvGrpSpPr>
            <p:cNvPr id="46" name="组合 45"/>
            <p:cNvGrpSpPr/>
            <p:nvPr/>
          </p:nvGrpSpPr>
          <p:grpSpPr>
            <a:xfrm>
              <a:off x="830479" y="5256524"/>
              <a:ext cx="576330" cy="559527"/>
              <a:chOff x="5823743" y="3164681"/>
              <a:chExt cx="544513" cy="528638"/>
            </a:xfrm>
            <a:solidFill>
              <a:schemeClr val="bg1"/>
            </a:solidFill>
          </p:grpSpPr>
          <p:sp>
            <p:nvSpPr>
              <p:cNvPr id="47" name="Freeform 25"/>
              <p:cNvSpPr/>
              <p:nvPr/>
            </p:nvSpPr>
            <p:spPr bwMode="auto">
              <a:xfrm>
                <a:off x="5823743" y="3463131"/>
                <a:ext cx="525463" cy="230188"/>
              </a:xfrm>
              <a:custGeom>
                <a:avLst/>
                <a:gdLst>
                  <a:gd name="T0" fmla="*/ 111 w 188"/>
                  <a:gd name="T1" fmla="*/ 82 h 82"/>
                  <a:gd name="T2" fmla="*/ 110 w 188"/>
                  <a:gd name="T3" fmla="*/ 81 h 82"/>
                  <a:gd name="T4" fmla="*/ 17 w 188"/>
                  <a:gd name="T5" fmla="*/ 41 h 82"/>
                  <a:gd name="T6" fmla="*/ 1 w 188"/>
                  <a:gd name="T7" fmla="*/ 19 h 82"/>
                  <a:gd name="T8" fmla="*/ 13 w 188"/>
                  <a:gd name="T9" fmla="*/ 0 h 82"/>
                  <a:gd name="T10" fmla="*/ 18 w 188"/>
                  <a:gd name="T11" fmla="*/ 3 h 82"/>
                  <a:gd name="T12" fmla="*/ 15 w 188"/>
                  <a:gd name="T13" fmla="*/ 8 h 82"/>
                  <a:gd name="T14" fmla="*/ 9 w 188"/>
                  <a:gd name="T15" fmla="*/ 20 h 82"/>
                  <a:gd name="T16" fmla="*/ 20 w 188"/>
                  <a:gd name="T17" fmla="*/ 34 h 82"/>
                  <a:gd name="T18" fmla="*/ 110 w 188"/>
                  <a:gd name="T19" fmla="*/ 73 h 82"/>
                  <a:gd name="T20" fmla="*/ 181 w 188"/>
                  <a:gd name="T21" fmla="*/ 1 h 82"/>
                  <a:gd name="T22" fmla="*/ 186 w 188"/>
                  <a:gd name="T23" fmla="*/ 1 h 82"/>
                  <a:gd name="T24" fmla="*/ 187 w 188"/>
                  <a:gd name="T25" fmla="*/ 7 h 82"/>
                  <a:gd name="T26" fmla="*/ 114 w 188"/>
                  <a:gd name="T27" fmla="*/ 80 h 82"/>
                  <a:gd name="T28" fmla="*/ 111 w 188"/>
                  <a:gd name="T29"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8" h="82">
                    <a:moveTo>
                      <a:pt x="111" y="82"/>
                    </a:moveTo>
                    <a:cubicBezTo>
                      <a:pt x="111" y="82"/>
                      <a:pt x="110" y="82"/>
                      <a:pt x="110" y="81"/>
                    </a:cubicBezTo>
                    <a:cubicBezTo>
                      <a:pt x="110" y="81"/>
                      <a:pt x="44" y="53"/>
                      <a:pt x="17" y="41"/>
                    </a:cubicBezTo>
                    <a:cubicBezTo>
                      <a:pt x="2" y="35"/>
                      <a:pt x="0" y="25"/>
                      <a:pt x="1" y="19"/>
                    </a:cubicBezTo>
                    <a:cubicBezTo>
                      <a:pt x="1" y="10"/>
                      <a:pt x="7" y="2"/>
                      <a:pt x="13" y="0"/>
                    </a:cubicBezTo>
                    <a:cubicBezTo>
                      <a:pt x="15" y="0"/>
                      <a:pt x="17" y="1"/>
                      <a:pt x="18" y="3"/>
                    </a:cubicBezTo>
                    <a:cubicBezTo>
                      <a:pt x="18" y="5"/>
                      <a:pt x="17" y="7"/>
                      <a:pt x="15" y="8"/>
                    </a:cubicBezTo>
                    <a:cubicBezTo>
                      <a:pt x="13" y="9"/>
                      <a:pt x="9" y="14"/>
                      <a:pt x="9" y="20"/>
                    </a:cubicBezTo>
                    <a:cubicBezTo>
                      <a:pt x="8" y="26"/>
                      <a:pt x="12" y="31"/>
                      <a:pt x="20" y="34"/>
                    </a:cubicBezTo>
                    <a:cubicBezTo>
                      <a:pt x="44" y="44"/>
                      <a:pt x="98" y="68"/>
                      <a:pt x="110" y="73"/>
                    </a:cubicBezTo>
                    <a:cubicBezTo>
                      <a:pt x="181" y="1"/>
                      <a:pt x="181" y="1"/>
                      <a:pt x="181" y="1"/>
                    </a:cubicBezTo>
                    <a:cubicBezTo>
                      <a:pt x="182" y="0"/>
                      <a:pt x="185" y="0"/>
                      <a:pt x="186" y="1"/>
                    </a:cubicBezTo>
                    <a:cubicBezTo>
                      <a:pt x="188" y="3"/>
                      <a:pt x="188" y="5"/>
                      <a:pt x="187" y="7"/>
                    </a:cubicBezTo>
                    <a:cubicBezTo>
                      <a:pt x="114" y="80"/>
                      <a:pt x="114" y="80"/>
                      <a:pt x="114" y="80"/>
                    </a:cubicBezTo>
                    <a:cubicBezTo>
                      <a:pt x="113" y="81"/>
                      <a:pt x="112" y="82"/>
                      <a:pt x="111"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48" name="Freeform 26"/>
              <p:cNvSpPr/>
              <p:nvPr/>
            </p:nvSpPr>
            <p:spPr bwMode="auto">
              <a:xfrm>
                <a:off x="6285705" y="3388519"/>
                <a:ext cx="52388" cy="109538"/>
              </a:xfrm>
              <a:custGeom>
                <a:avLst/>
                <a:gdLst>
                  <a:gd name="T0" fmla="*/ 15 w 19"/>
                  <a:gd name="T1" fmla="*/ 39 h 39"/>
                  <a:gd name="T2" fmla="*/ 11 w 19"/>
                  <a:gd name="T3" fmla="*/ 38 h 39"/>
                  <a:gd name="T4" fmla="*/ 11 w 19"/>
                  <a:gd name="T5" fmla="*/ 3 h 39"/>
                  <a:gd name="T6" fmla="*/ 16 w 19"/>
                  <a:gd name="T7" fmla="*/ 1 h 39"/>
                  <a:gd name="T8" fmla="*/ 18 w 19"/>
                  <a:gd name="T9" fmla="*/ 7 h 39"/>
                  <a:gd name="T10" fmla="*/ 18 w 19"/>
                  <a:gd name="T11" fmla="*/ 33 h 39"/>
                  <a:gd name="T12" fmla="*/ 17 w 19"/>
                  <a:gd name="T13" fmla="*/ 39 h 39"/>
                  <a:gd name="T14" fmla="*/ 15 w 19"/>
                  <a:gd name="T15" fmla="*/ 39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39">
                    <a:moveTo>
                      <a:pt x="15" y="39"/>
                    </a:moveTo>
                    <a:cubicBezTo>
                      <a:pt x="13" y="39"/>
                      <a:pt x="12" y="39"/>
                      <a:pt x="11" y="38"/>
                    </a:cubicBezTo>
                    <a:cubicBezTo>
                      <a:pt x="0" y="22"/>
                      <a:pt x="10" y="4"/>
                      <a:pt x="11" y="3"/>
                    </a:cubicBezTo>
                    <a:cubicBezTo>
                      <a:pt x="12" y="1"/>
                      <a:pt x="14" y="0"/>
                      <a:pt x="16" y="1"/>
                    </a:cubicBezTo>
                    <a:cubicBezTo>
                      <a:pt x="18" y="2"/>
                      <a:pt x="19" y="5"/>
                      <a:pt x="18" y="7"/>
                    </a:cubicBezTo>
                    <a:cubicBezTo>
                      <a:pt x="17" y="7"/>
                      <a:pt x="10" y="22"/>
                      <a:pt x="18" y="33"/>
                    </a:cubicBezTo>
                    <a:cubicBezTo>
                      <a:pt x="19" y="35"/>
                      <a:pt x="19" y="37"/>
                      <a:pt x="17" y="39"/>
                    </a:cubicBezTo>
                    <a:cubicBezTo>
                      <a:pt x="16" y="39"/>
                      <a:pt x="15" y="39"/>
                      <a:pt x="15"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49" name="Freeform 27"/>
              <p:cNvSpPr/>
              <p:nvPr/>
            </p:nvSpPr>
            <p:spPr bwMode="auto">
              <a:xfrm>
                <a:off x="6092030" y="3590131"/>
                <a:ext cx="53975" cy="96838"/>
              </a:xfrm>
              <a:custGeom>
                <a:avLst/>
                <a:gdLst>
                  <a:gd name="T0" fmla="*/ 14 w 19"/>
                  <a:gd name="T1" fmla="*/ 35 h 35"/>
                  <a:gd name="T2" fmla="*/ 11 w 19"/>
                  <a:gd name="T3" fmla="*/ 33 h 35"/>
                  <a:gd name="T4" fmla="*/ 11 w 19"/>
                  <a:gd name="T5" fmla="*/ 2 h 35"/>
                  <a:gd name="T6" fmla="*/ 16 w 19"/>
                  <a:gd name="T7" fmla="*/ 1 h 35"/>
                  <a:gd name="T8" fmla="*/ 17 w 19"/>
                  <a:gd name="T9" fmla="*/ 6 h 35"/>
                  <a:gd name="T10" fmla="*/ 18 w 19"/>
                  <a:gd name="T11" fmla="*/ 28 h 35"/>
                  <a:gd name="T12" fmla="*/ 17 w 19"/>
                  <a:gd name="T13" fmla="*/ 34 h 35"/>
                  <a:gd name="T14" fmla="*/ 14 w 19"/>
                  <a:gd name="T15" fmla="*/ 35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35">
                    <a:moveTo>
                      <a:pt x="14" y="35"/>
                    </a:moveTo>
                    <a:cubicBezTo>
                      <a:pt x="13" y="35"/>
                      <a:pt x="12" y="34"/>
                      <a:pt x="11" y="33"/>
                    </a:cubicBezTo>
                    <a:cubicBezTo>
                      <a:pt x="0" y="19"/>
                      <a:pt x="10" y="3"/>
                      <a:pt x="11" y="2"/>
                    </a:cubicBezTo>
                    <a:cubicBezTo>
                      <a:pt x="12" y="0"/>
                      <a:pt x="14" y="0"/>
                      <a:pt x="16" y="1"/>
                    </a:cubicBezTo>
                    <a:cubicBezTo>
                      <a:pt x="18" y="2"/>
                      <a:pt x="19" y="4"/>
                      <a:pt x="17" y="6"/>
                    </a:cubicBezTo>
                    <a:cubicBezTo>
                      <a:pt x="17" y="7"/>
                      <a:pt x="10" y="19"/>
                      <a:pt x="18" y="28"/>
                    </a:cubicBezTo>
                    <a:cubicBezTo>
                      <a:pt x="19" y="30"/>
                      <a:pt x="19" y="32"/>
                      <a:pt x="17" y="34"/>
                    </a:cubicBezTo>
                    <a:cubicBezTo>
                      <a:pt x="16" y="34"/>
                      <a:pt x="15" y="35"/>
                      <a:pt x="14"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50" name="Freeform 28"/>
              <p:cNvSpPr/>
              <p:nvPr/>
            </p:nvSpPr>
            <p:spPr bwMode="auto">
              <a:xfrm>
                <a:off x="5852318" y="3263106"/>
                <a:ext cx="515938" cy="342900"/>
              </a:xfrm>
              <a:custGeom>
                <a:avLst/>
                <a:gdLst>
                  <a:gd name="T0" fmla="*/ 185 w 185"/>
                  <a:gd name="T1" fmla="*/ 37 h 123"/>
                  <a:gd name="T2" fmla="*/ 182 w 185"/>
                  <a:gd name="T3" fmla="*/ 34 h 123"/>
                  <a:gd name="T4" fmla="*/ 89 w 185"/>
                  <a:gd name="T5" fmla="*/ 0 h 123"/>
                  <a:gd name="T6" fmla="*/ 85 w 185"/>
                  <a:gd name="T7" fmla="*/ 1 h 123"/>
                  <a:gd name="T8" fmla="*/ 74 w 185"/>
                  <a:gd name="T9" fmla="*/ 11 h 123"/>
                  <a:gd name="T10" fmla="*/ 76 w 185"/>
                  <a:gd name="T11" fmla="*/ 43 h 123"/>
                  <a:gd name="T12" fmla="*/ 57 w 185"/>
                  <a:gd name="T13" fmla="*/ 67 h 123"/>
                  <a:gd name="T14" fmla="*/ 47 w 185"/>
                  <a:gd name="T15" fmla="*/ 69 h 123"/>
                  <a:gd name="T16" fmla="*/ 20 w 185"/>
                  <a:gd name="T17" fmla="*/ 57 h 123"/>
                  <a:gd name="T18" fmla="*/ 1 w 185"/>
                  <a:gd name="T19" fmla="*/ 73 h 123"/>
                  <a:gd name="T20" fmla="*/ 0 w 185"/>
                  <a:gd name="T21" fmla="*/ 77 h 123"/>
                  <a:gd name="T22" fmla="*/ 2 w 185"/>
                  <a:gd name="T23" fmla="*/ 80 h 123"/>
                  <a:gd name="T24" fmla="*/ 99 w 185"/>
                  <a:gd name="T25" fmla="*/ 122 h 123"/>
                  <a:gd name="T26" fmla="*/ 100 w 185"/>
                  <a:gd name="T27" fmla="*/ 123 h 123"/>
                  <a:gd name="T28" fmla="*/ 103 w 185"/>
                  <a:gd name="T29" fmla="*/ 122 h 123"/>
                  <a:gd name="T30" fmla="*/ 183 w 185"/>
                  <a:gd name="T31" fmla="*/ 41 h 123"/>
                  <a:gd name="T32" fmla="*/ 185 w 185"/>
                  <a:gd name="T33" fmla="*/ 3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5" h="123">
                    <a:moveTo>
                      <a:pt x="185" y="37"/>
                    </a:moveTo>
                    <a:cubicBezTo>
                      <a:pt x="184" y="35"/>
                      <a:pt x="183" y="34"/>
                      <a:pt x="182" y="34"/>
                    </a:cubicBezTo>
                    <a:cubicBezTo>
                      <a:pt x="89" y="0"/>
                      <a:pt x="89" y="0"/>
                      <a:pt x="89" y="0"/>
                    </a:cubicBezTo>
                    <a:cubicBezTo>
                      <a:pt x="88" y="0"/>
                      <a:pt x="86" y="0"/>
                      <a:pt x="85" y="1"/>
                    </a:cubicBezTo>
                    <a:cubicBezTo>
                      <a:pt x="74" y="11"/>
                      <a:pt x="74" y="11"/>
                      <a:pt x="74" y="11"/>
                    </a:cubicBezTo>
                    <a:cubicBezTo>
                      <a:pt x="78" y="22"/>
                      <a:pt x="78" y="33"/>
                      <a:pt x="76" y="43"/>
                    </a:cubicBezTo>
                    <a:cubicBezTo>
                      <a:pt x="73" y="55"/>
                      <a:pt x="67" y="64"/>
                      <a:pt x="57" y="67"/>
                    </a:cubicBezTo>
                    <a:cubicBezTo>
                      <a:pt x="54" y="69"/>
                      <a:pt x="50" y="69"/>
                      <a:pt x="47" y="69"/>
                    </a:cubicBezTo>
                    <a:cubicBezTo>
                      <a:pt x="37" y="69"/>
                      <a:pt x="28" y="65"/>
                      <a:pt x="20" y="57"/>
                    </a:cubicBezTo>
                    <a:cubicBezTo>
                      <a:pt x="1" y="73"/>
                      <a:pt x="1" y="73"/>
                      <a:pt x="1" y="73"/>
                    </a:cubicBezTo>
                    <a:cubicBezTo>
                      <a:pt x="0" y="74"/>
                      <a:pt x="0" y="75"/>
                      <a:pt x="0" y="77"/>
                    </a:cubicBezTo>
                    <a:cubicBezTo>
                      <a:pt x="0" y="78"/>
                      <a:pt x="1" y="79"/>
                      <a:pt x="2" y="80"/>
                    </a:cubicBezTo>
                    <a:cubicBezTo>
                      <a:pt x="99" y="122"/>
                      <a:pt x="99" y="122"/>
                      <a:pt x="99" y="122"/>
                    </a:cubicBezTo>
                    <a:cubicBezTo>
                      <a:pt x="99" y="123"/>
                      <a:pt x="100" y="123"/>
                      <a:pt x="100" y="123"/>
                    </a:cubicBezTo>
                    <a:cubicBezTo>
                      <a:pt x="102" y="123"/>
                      <a:pt x="103" y="122"/>
                      <a:pt x="103" y="122"/>
                    </a:cubicBezTo>
                    <a:cubicBezTo>
                      <a:pt x="183" y="41"/>
                      <a:pt x="183" y="41"/>
                      <a:pt x="183" y="41"/>
                    </a:cubicBezTo>
                    <a:cubicBezTo>
                      <a:pt x="184" y="40"/>
                      <a:pt x="185" y="38"/>
                      <a:pt x="185"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51" name="Freeform 29"/>
              <p:cNvSpPr>
                <a:spLocks noEditPoints="1"/>
              </p:cNvSpPr>
              <p:nvPr/>
            </p:nvSpPr>
            <p:spPr bwMode="auto">
              <a:xfrm>
                <a:off x="5849143" y="3164681"/>
                <a:ext cx="360363" cy="279400"/>
              </a:xfrm>
              <a:custGeom>
                <a:avLst/>
                <a:gdLst>
                  <a:gd name="T0" fmla="*/ 126 w 129"/>
                  <a:gd name="T1" fmla="*/ 29 h 100"/>
                  <a:gd name="T2" fmla="*/ 80 w 129"/>
                  <a:gd name="T3" fmla="*/ 18 h 100"/>
                  <a:gd name="T4" fmla="*/ 74 w 129"/>
                  <a:gd name="T5" fmla="*/ 13 h 100"/>
                  <a:gd name="T6" fmla="*/ 55 w 129"/>
                  <a:gd name="T7" fmla="*/ 4 h 100"/>
                  <a:gd name="T8" fmla="*/ 24 w 129"/>
                  <a:gd name="T9" fmla="*/ 7 h 100"/>
                  <a:gd name="T10" fmla="*/ 20 w 129"/>
                  <a:gd name="T11" fmla="*/ 15 h 100"/>
                  <a:gd name="T12" fmla="*/ 9 w 129"/>
                  <a:gd name="T13" fmla="*/ 68 h 100"/>
                  <a:gd name="T14" fmla="*/ 47 w 129"/>
                  <a:gd name="T15" fmla="*/ 100 h 100"/>
                  <a:gd name="T16" fmla="*/ 57 w 129"/>
                  <a:gd name="T17" fmla="*/ 98 h 100"/>
                  <a:gd name="T18" fmla="*/ 73 w 129"/>
                  <a:gd name="T19" fmla="*/ 77 h 100"/>
                  <a:gd name="T20" fmla="*/ 70 w 129"/>
                  <a:gd name="T21" fmla="*/ 44 h 100"/>
                  <a:gd name="T22" fmla="*/ 32 w 129"/>
                  <a:gd name="T23" fmla="*/ 12 h 100"/>
                  <a:gd name="T24" fmla="*/ 29 w 129"/>
                  <a:gd name="T25" fmla="*/ 12 h 100"/>
                  <a:gd name="T26" fmla="*/ 54 w 129"/>
                  <a:gd name="T27" fmla="*/ 11 h 100"/>
                  <a:gd name="T28" fmla="*/ 70 w 129"/>
                  <a:gd name="T29" fmla="*/ 19 h 100"/>
                  <a:gd name="T30" fmla="*/ 77 w 129"/>
                  <a:gd name="T31" fmla="*/ 24 h 100"/>
                  <a:gd name="T32" fmla="*/ 123 w 129"/>
                  <a:gd name="T33" fmla="*/ 36 h 100"/>
                  <a:gd name="T34" fmla="*/ 126 w 129"/>
                  <a:gd name="T35" fmla="*/ 36 h 100"/>
                  <a:gd name="T36" fmla="*/ 129 w 129"/>
                  <a:gd name="T37" fmla="*/ 32 h 100"/>
                  <a:gd name="T38" fmla="*/ 126 w 129"/>
                  <a:gd name="T39" fmla="*/ 29 h 100"/>
                  <a:gd name="T40" fmla="*/ 33 w 129"/>
                  <a:gd name="T41" fmla="*/ 30 h 100"/>
                  <a:gd name="T42" fmla="*/ 39 w 129"/>
                  <a:gd name="T43" fmla="*/ 45 h 100"/>
                  <a:gd name="T44" fmla="*/ 37 w 129"/>
                  <a:gd name="T45" fmla="*/ 49 h 100"/>
                  <a:gd name="T46" fmla="*/ 36 w 129"/>
                  <a:gd name="T47" fmla="*/ 50 h 100"/>
                  <a:gd name="T48" fmla="*/ 32 w 129"/>
                  <a:gd name="T49" fmla="*/ 47 h 100"/>
                  <a:gd name="T50" fmla="*/ 26 w 129"/>
                  <a:gd name="T51" fmla="*/ 32 h 100"/>
                  <a:gd name="T52" fmla="*/ 28 w 129"/>
                  <a:gd name="T53" fmla="*/ 28 h 100"/>
                  <a:gd name="T54" fmla="*/ 33 w 129"/>
                  <a:gd name="T55" fmla="*/ 3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9" h="100">
                    <a:moveTo>
                      <a:pt x="126" y="29"/>
                    </a:moveTo>
                    <a:cubicBezTo>
                      <a:pt x="110" y="29"/>
                      <a:pt x="93" y="25"/>
                      <a:pt x="80" y="18"/>
                    </a:cubicBezTo>
                    <a:cubicBezTo>
                      <a:pt x="78" y="16"/>
                      <a:pt x="76" y="15"/>
                      <a:pt x="74" y="13"/>
                    </a:cubicBezTo>
                    <a:cubicBezTo>
                      <a:pt x="68" y="9"/>
                      <a:pt x="63" y="6"/>
                      <a:pt x="55" y="4"/>
                    </a:cubicBezTo>
                    <a:cubicBezTo>
                      <a:pt x="51" y="3"/>
                      <a:pt x="32" y="0"/>
                      <a:pt x="24" y="7"/>
                    </a:cubicBezTo>
                    <a:cubicBezTo>
                      <a:pt x="22" y="9"/>
                      <a:pt x="20" y="12"/>
                      <a:pt x="20" y="15"/>
                    </a:cubicBezTo>
                    <a:cubicBezTo>
                      <a:pt x="5" y="23"/>
                      <a:pt x="0" y="46"/>
                      <a:pt x="9" y="68"/>
                    </a:cubicBezTo>
                    <a:cubicBezTo>
                      <a:pt x="17" y="87"/>
                      <a:pt x="32" y="100"/>
                      <a:pt x="47" y="100"/>
                    </a:cubicBezTo>
                    <a:cubicBezTo>
                      <a:pt x="50" y="100"/>
                      <a:pt x="54" y="99"/>
                      <a:pt x="57" y="98"/>
                    </a:cubicBezTo>
                    <a:cubicBezTo>
                      <a:pt x="65" y="95"/>
                      <a:pt x="71" y="87"/>
                      <a:pt x="73" y="77"/>
                    </a:cubicBezTo>
                    <a:cubicBezTo>
                      <a:pt x="76" y="67"/>
                      <a:pt x="74" y="55"/>
                      <a:pt x="70" y="44"/>
                    </a:cubicBezTo>
                    <a:cubicBezTo>
                      <a:pt x="62" y="25"/>
                      <a:pt x="47" y="12"/>
                      <a:pt x="32" y="12"/>
                    </a:cubicBezTo>
                    <a:cubicBezTo>
                      <a:pt x="31" y="12"/>
                      <a:pt x="30" y="12"/>
                      <a:pt x="29" y="12"/>
                    </a:cubicBezTo>
                    <a:cubicBezTo>
                      <a:pt x="34" y="9"/>
                      <a:pt x="48" y="9"/>
                      <a:pt x="54" y="11"/>
                    </a:cubicBezTo>
                    <a:cubicBezTo>
                      <a:pt x="60" y="12"/>
                      <a:pt x="65" y="15"/>
                      <a:pt x="70" y="19"/>
                    </a:cubicBezTo>
                    <a:cubicBezTo>
                      <a:pt x="72" y="21"/>
                      <a:pt x="74" y="22"/>
                      <a:pt x="77" y="24"/>
                    </a:cubicBezTo>
                    <a:cubicBezTo>
                      <a:pt x="90" y="31"/>
                      <a:pt x="107" y="36"/>
                      <a:pt x="123" y="36"/>
                    </a:cubicBezTo>
                    <a:cubicBezTo>
                      <a:pt x="124" y="36"/>
                      <a:pt x="125" y="36"/>
                      <a:pt x="126" y="36"/>
                    </a:cubicBezTo>
                    <a:cubicBezTo>
                      <a:pt x="128" y="36"/>
                      <a:pt x="129" y="34"/>
                      <a:pt x="129" y="32"/>
                    </a:cubicBezTo>
                    <a:cubicBezTo>
                      <a:pt x="129" y="30"/>
                      <a:pt x="128" y="29"/>
                      <a:pt x="126" y="29"/>
                    </a:cubicBezTo>
                    <a:close/>
                    <a:moveTo>
                      <a:pt x="33" y="30"/>
                    </a:moveTo>
                    <a:cubicBezTo>
                      <a:pt x="39" y="45"/>
                      <a:pt x="39" y="45"/>
                      <a:pt x="39" y="45"/>
                    </a:cubicBezTo>
                    <a:cubicBezTo>
                      <a:pt x="40" y="47"/>
                      <a:pt x="39" y="49"/>
                      <a:pt x="37" y="49"/>
                    </a:cubicBezTo>
                    <a:cubicBezTo>
                      <a:pt x="36" y="50"/>
                      <a:pt x="36" y="50"/>
                      <a:pt x="36" y="50"/>
                    </a:cubicBezTo>
                    <a:cubicBezTo>
                      <a:pt x="34" y="50"/>
                      <a:pt x="33" y="49"/>
                      <a:pt x="32" y="47"/>
                    </a:cubicBezTo>
                    <a:cubicBezTo>
                      <a:pt x="26" y="32"/>
                      <a:pt x="26" y="32"/>
                      <a:pt x="26" y="32"/>
                    </a:cubicBezTo>
                    <a:cubicBezTo>
                      <a:pt x="25" y="31"/>
                      <a:pt x="26" y="29"/>
                      <a:pt x="28" y="28"/>
                    </a:cubicBezTo>
                    <a:cubicBezTo>
                      <a:pt x="30" y="27"/>
                      <a:pt x="32" y="28"/>
                      <a:pt x="33"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grpSp>
      </p:grpSp>
      <p:pic>
        <p:nvPicPr>
          <p:cNvPr id="7" name="图片 6"/>
          <p:cNvPicPr>
            <a:picLocks noChangeAspect="1"/>
          </p:cNvPicPr>
          <p:nvPr/>
        </p:nvPicPr>
        <p:blipFill>
          <a:blip r:embed="rId1"/>
          <a:stretch>
            <a:fillRect/>
          </a:stretch>
        </p:blipFill>
        <p:spPr>
          <a:xfrm>
            <a:off x="5871845" y="2113280"/>
            <a:ext cx="5622925" cy="37223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244915" y="3694738"/>
            <a:ext cx="4445218" cy="0"/>
          </a:xfrm>
          <a:prstGeom prst="line">
            <a:avLst/>
          </a:prstGeom>
          <a:ln>
            <a:solidFill>
              <a:srgbClr val="006699"/>
            </a:solidFill>
          </a:ln>
        </p:spPr>
        <p:style>
          <a:lnRef idx="1">
            <a:schemeClr val="accent1"/>
          </a:lnRef>
          <a:fillRef idx="0">
            <a:schemeClr val="accent1"/>
          </a:fillRef>
          <a:effectRef idx="0">
            <a:schemeClr val="accent1"/>
          </a:effectRef>
          <a:fontRef idx="minor">
            <a:schemeClr val="tx1"/>
          </a:fontRef>
        </p:style>
      </p:cxnSp>
      <p:sp>
        <p:nvSpPr>
          <p:cNvPr id="5" name="文本框 7"/>
          <p:cNvSpPr txBox="1"/>
          <p:nvPr/>
        </p:nvSpPr>
        <p:spPr>
          <a:xfrm>
            <a:off x="7815217" y="3109963"/>
            <a:ext cx="1803251" cy="58477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200" dirty="0">
                <a:solidFill>
                  <a:srgbClr val="006699"/>
                </a:solidFill>
                <a:cs typeface="+mn-ea"/>
                <a:sym typeface="+mn-lt"/>
              </a:rPr>
              <a:t>PART 03</a:t>
            </a:r>
            <a:endParaRPr lang="zh-CN" altLang="en-US" sz="3200" dirty="0">
              <a:solidFill>
                <a:srgbClr val="006699"/>
              </a:solidFill>
              <a:cs typeface="+mn-ea"/>
              <a:sym typeface="+mn-lt"/>
            </a:endParaRPr>
          </a:p>
        </p:txBody>
      </p:sp>
      <p:sp>
        <p:nvSpPr>
          <p:cNvPr id="6" name="文本框 11"/>
          <p:cNvSpPr txBox="1"/>
          <p:nvPr/>
        </p:nvSpPr>
        <p:spPr>
          <a:xfrm>
            <a:off x="9524365" y="3113405"/>
            <a:ext cx="2668270" cy="5835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dirty="0">
                <a:solidFill>
                  <a:srgbClr val="006699"/>
                </a:solidFill>
                <a:cs typeface="+mn-ea"/>
                <a:sym typeface="+mn-lt"/>
              </a:rPr>
              <a:t>创业风险管理</a:t>
            </a:r>
            <a:endParaRPr lang="zh-CN" altLang="en-US" sz="3200" dirty="0">
              <a:solidFill>
                <a:srgbClr val="006699"/>
              </a:solidFill>
              <a:cs typeface="+mn-ea"/>
              <a:sym typeface="+mn-lt"/>
            </a:endParaRPr>
          </a:p>
        </p:txBody>
      </p:sp>
      <p:sp>
        <p:nvSpPr>
          <p:cNvPr id="7" name="平行四边形 6"/>
          <p:cNvSpPr/>
          <p:nvPr/>
        </p:nvSpPr>
        <p:spPr>
          <a:xfrm>
            <a:off x="6470433" y="3164688"/>
            <a:ext cx="1216152" cy="533400"/>
          </a:xfrm>
          <a:prstGeom prst="parallelogram">
            <a:avLst/>
          </a:prstGeom>
          <a:solidFill>
            <a:srgbClr val="006699"/>
          </a:solid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pic>
        <p:nvPicPr>
          <p:cNvPr id="9" name="图片 8"/>
          <p:cNvPicPr>
            <a:picLocks noChangeAspect="1"/>
          </p:cNvPicPr>
          <p:nvPr/>
        </p:nvPicPr>
        <p:blipFill>
          <a:blip r:embed="rId1"/>
          <a:stretch>
            <a:fillRect/>
          </a:stretch>
        </p:blipFill>
        <p:spPr>
          <a:xfrm>
            <a:off x="0" y="1603147"/>
            <a:ext cx="6096528" cy="3627434"/>
          </a:xfrm>
          <a:prstGeom prst="parallelogram">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kumimoji="0" sz="2665" i="0" u="none" strike="noStrike" cap="none" spc="0" normalizeH="0" baseline="0" dirty="0">
                <a:solidFill>
                  <a:schemeClr val="tx2">
                    <a:lumMod val="75000"/>
                  </a:schemeClr>
                </a:solidFill>
                <a:cs typeface="+mn-ea"/>
                <a:sym typeface="+mn-lt"/>
              </a:rPr>
              <a:t>一、风险管理的意义</a:t>
            </a:r>
            <a:endParaRPr kumimoji="0" lang="zh-CN" altLang="en-US" sz="2665" i="0" u="none" strike="noStrike" kern="1200" cap="none" spc="0" normalizeH="0" baseline="0" noProof="0" dirty="0">
              <a:ln>
                <a:noFill/>
              </a:ln>
              <a:solidFill>
                <a:schemeClr val="tx2">
                  <a:lumMod val="75000"/>
                </a:schemeClr>
              </a:solidFill>
              <a:effectLst/>
              <a:uLnTx/>
              <a:uFillTx/>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5" name="矩形 14"/>
          <p:cNvSpPr/>
          <p:nvPr/>
        </p:nvSpPr>
        <p:spPr>
          <a:xfrm>
            <a:off x="1823085" y="4147185"/>
            <a:ext cx="1442085" cy="92202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defRPr/>
            </a:pPr>
            <a:r>
              <a:rPr lang="zh-CN" altLang="en-US" b="1" dirty="0">
                <a:solidFill>
                  <a:schemeClr val="tx2"/>
                </a:solidFill>
                <a:cs typeface="+mn-ea"/>
                <a:sym typeface="+mn-lt"/>
              </a:rPr>
              <a:t>（一）减轻企业的财务负担</a:t>
            </a:r>
            <a:endParaRPr lang="zh-CN" altLang="en-US" b="1" dirty="0">
              <a:solidFill>
                <a:schemeClr val="tx2"/>
              </a:solidFill>
              <a:cs typeface="+mn-ea"/>
              <a:sym typeface="+mn-lt"/>
            </a:endParaRPr>
          </a:p>
        </p:txBody>
      </p:sp>
      <p:sp>
        <p:nvSpPr>
          <p:cNvPr id="17" name="矩形 16"/>
          <p:cNvSpPr/>
          <p:nvPr/>
        </p:nvSpPr>
        <p:spPr>
          <a:xfrm>
            <a:off x="4185285" y="4147185"/>
            <a:ext cx="1377315" cy="92202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defRPr/>
            </a:pPr>
            <a:r>
              <a:rPr lang="zh-CN" altLang="en-US" b="1" dirty="0">
                <a:solidFill>
                  <a:schemeClr val="tx2"/>
                </a:solidFill>
                <a:cs typeface="+mn-ea"/>
                <a:sym typeface="+mn-lt"/>
              </a:rPr>
              <a:t>（二）获取有利的竞争地位</a:t>
            </a:r>
            <a:endParaRPr lang="zh-CN" altLang="en-US" b="1" dirty="0">
              <a:solidFill>
                <a:schemeClr val="tx2"/>
              </a:solidFill>
              <a:cs typeface="+mn-ea"/>
              <a:sym typeface="+mn-lt"/>
            </a:endParaRPr>
          </a:p>
        </p:txBody>
      </p:sp>
      <p:sp>
        <p:nvSpPr>
          <p:cNvPr id="19" name="矩形 18"/>
          <p:cNvSpPr/>
          <p:nvPr/>
        </p:nvSpPr>
        <p:spPr>
          <a:xfrm>
            <a:off x="6568440" y="4178935"/>
            <a:ext cx="1586865" cy="92202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defRPr/>
            </a:pPr>
            <a:r>
              <a:rPr lang="zh-CN" altLang="en-US" b="1" dirty="0">
                <a:solidFill>
                  <a:schemeClr val="tx2"/>
                </a:solidFill>
                <a:cs typeface="+mn-ea"/>
                <a:sym typeface="+mn-lt"/>
              </a:rPr>
              <a:t>（三）有利于企业管理向规范化方向发展</a:t>
            </a:r>
            <a:endParaRPr lang="zh-CN" altLang="en-US" b="1" dirty="0">
              <a:solidFill>
                <a:schemeClr val="tx2"/>
              </a:solidFill>
              <a:cs typeface="+mn-ea"/>
              <a:sym typeface="+mn-lt"/>
            </a:endParaRPr>
          </a:p>
        </p:txBody>
      </p:sp>
      <p:sp>
        <p:nvSpPr>
          <p:cNvPr id="21" name="矩形 20"/>
          <p:cNvSpPr/>
          <p:nvPr/>
        </p:nvSpPr>
        <p:spPr>
          <a:xfrm>
            <a:off x="9020810" y="4126865"/>
            <a:ext cx="1704340" cy="92202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defRPr/>
            </a:pPr>
            <a:r>
              <a:rPr lang="zh-CN" altLang="en-US" b="1" dirty="0">
                <a:solidFill>
                  <a:schemeClr val="tx2"/>
                </a:solidFill>
                <a:cs typeface="+mn-ea"/>
                <a:sym typeface="+mn-lt"/>
              </a:rPr>
              <a:t>（四）有利于创业者综合素质的提高</a:t>
            </a:r>
            <a:endParaRPr lang="zh-CN" altLang="en-US" b="1" dirty="0">
              <a:solidFill>
                <a:schemeClr val="tx2"/>
              </a:solidFill>
              <a:cs typeface="+mn-ea"/>
              <a:sym typeface="+mn-lt"/>
            </a:endParaRPr>
          </a:p>
        </p:txBody>
      </p:sp>
      <p:sp>
        <p:nvSpPr>
          <p:cNvPr id="22" name="矩形 21"/>
          <p:cNvSpPr/>
          <p:nvPr/>
        </p:nvSpPr>
        <p:spPr>
          <a:xfrm>
            <a:off x="1524621" y="3426730"/>
            <a:ext cx="2110719" cy="2110752"/>
          </a:xfrm>
          <a:prstGeom prst="rect">
            <a:avLst/>
          </a:prstGeom>
          <a:no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cs typeface="+mn-ea"/>
              <a:sym typeface="+mn-lt"/>
            </a:endParaRPr>
          </a:p>
        </p:txBody>
      </p:sp>
      <p:sp>
        <p:nvSpPr>
          <p:cNvPr id="23" name="矩形 22"/>
          <p:cNvSpPr/>
          <p:nvPr/>
        </p:nvSpPr>
        <p:spPr>
          <a:xfrm>
            <a:off x="3851397" y="3426730"/>
            <a:ext cx="2110719" cy="2110752"/>
          </a:xfrm>
          <a:prstGeom prst="rect">
            <a:avLst/>
          </a:prstGeom>
          <a:no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cs typeface="+mn-ea"/>
              <a:sym typeface="+mn-lt"/>
            </a:endParaRPr>
          </a:p>
        </p:txBody>
      </p:sp>
      <p:sp>
        <p:nvSpPr>
          <p:cNvPr id="24" name="矩形 23"/>
          <p:cNvSpPr/>
          <p:nvPr/>
        </p:nvSpPr>
        <p:spPr>
          <a:xfrm>
            <a:off x="6255275" y="3429000"/>
            <a:ext cx="2110719" cy="2110752"/>
          </a:xfrm>
          <a:prstGeom prst="rect">
            <a:avLst/>
          </a:prstGeom>
          <a:no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cs typeface="+mn-ea"/>
              <a:sym typeface="+mn-lt"/>
            </a:endParaRPr>
          </a:p>
        </p:txBody>
      </p:sp>
      <p:sp>
        <p:nvSpPr>
          <p:cNvPr id="25" name="矩形 24"/>
          <p:cNvSpPr/>
          <p:nvPr/>
        </p:nvSpPr>
        <p:spPr>
          <a:xfrm>
            <a:off x="8672773" y="3429000"/>
            <a:ext cx="2110719" cy="2110752"/>
          </a:xfrm>
          <a:prstGeom prst="rect">
            <a:avLst/>
          </a:prstGeom>
          <a:no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cs typeface="+mn-ea"/>
              <a:sym typeface="+mn-lt"/>
            </a:endParaRPr>
          </a:p>
        </p:txBody>
      </p:sp>
      <p:sp>
        <p:nvSpPr>
          <p:cNvPr id="26" name="矩形 25"/>
          <p:cNvSpPr/>
          <p:nvPr/>
        </p:nvSpPr>
        <p:spPr>
          <a:xfrm>
            <a:off x="1466564" y="1668075"/>
            <a:ext cx="9258871" cy="681355"/>
          </a:xfrm>
          <a:prstGeom prst="rect">
            <a:avLst/>
          </a:prstGeom>
        </p:spPr>
        <p:txBody>
          <a:bodyPr wrap="square">
            <a:spAutoFit/>
          </a:bodyPr>
          <a:lstStyle/>
          <a:p>
            <a:pPr algn="l">
              <a:lnSpc>
                <a:spcPct val="120000"/>
              </a:lnSpc>
            </a:pPr>
            <a:r>
              <a:rPr lang="zh-CN" altLang="en-US" sz="1600" i="0" dirty="0">
                <a:solidFill>
                  <a:schemeClr val="tx2"/>
                </a:solidFill>
                <a:effectLst/>
                <a:cs typeface="+mn-ea"/>
                <a:sym typeface="+mn-lt"/>
              </a:rPr>
              <a:t>风险管理是企业管理的一个重要组成部分，对处于创业阶段的企业更是如此。企业的风险管理指的是通过一系列的管理安排，以保障公司的财产并增加公司的商业营运能力。</a:t>
            </a:r>
            <a:endParaRPr lang="zh-CN" altLang="en-US" sz="1600" i="0" dirty="0">
              <a:solidFill>
                <a:schemeClr val="tx2"/>
              </a:solidFill>
              <a:effectLst/>
              <a:cs typeface="+mn-ea"/>
              <a:sym typeface="+mn-lt"/>
            </a:endParaRPr>
          </a:p>
        </p:txBody>
      </p:sp>
      <p:sp>
        <p:nvSpPr>
          <p:cNvPr id="27" name="矩形: 圆角 26"/>
          <p:cNvSpPr/>
          <p:nvPr/>
        </p:nvSpPr>
        <p:spPr>
          <a:xfrm>
            <a:off x="1672249" y="3217128"/>
            <a:ext cx="1732969" cy="423743"/>
          </a:xfrm>
          <a:prstGeom prst="roundRec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mn-ea"/>
                <a:sym typeface="+mn-lt"/>
              </a:rPr>
              <a:t>1</a:t>
            </a:r>
            <a:endParaRPr lang="en-US" dirty="0">
              <a:cs typeface="+mn-ea"/>
              <a:sym typeface="+mn-lt"/>
            </a:endParaRPr>
          </a:p>
        </p:txBody>
      </p:sp>
      <p:sp>
        <p:nvSpPr>
          <p:cNvPr id="28" name="矩形: 圆角 27"/>
          <p:cNvSpPr/>
          <p:nvPr/>
        </p:nvSpPr>
        <p:spPr>
          <a:xfrm>
            <a:off x="6422999" y="3217128"/>
            <a:ext cx="1732969" cy="423743"/>
          </a:xfrm>
          <a:prstGeom prst="roundRec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mn-ea"/>
                <a:sym typeface="+mn-lt"/>
              </a:rPr>
              <a:t>3</a:t>
            </a:r>
            <a:endParaRPr lang="en-US" dirty="0">
              <a:cs typeface="+mn-ea"/>
              <a:sym typeface="+mn-lt"/>
            </a:endParaRPr>
          </a:p>
        </p:txBody>
      </p:sp>
      <p:sp>
        <p:nvSpPr>
          <p:cNvPr id="29" name="矩形: 圆角 28"/>
          <p:cNvSpPr/>
          <p:nvPr/>
        </p:nvSpPr>
        <p:spPr>
          <a:xfrm>
            <a:off x="4022335" y="3217127"/>
            <a:ext cx="1732969" cy="423743"/>
          </a:xfrm>
          <a:prstGeom prst="roundRec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mn-ea"/>
                <a:sym typeface="+mn-lt"/>
              </a:rPr>
              <a:t>2</a:t>
            </a:r>
            <a:endParaRPr lang="en-US" dirty="0">
              <a:cs typeface="+mn-ea"/>
              <a:sym typeface="+mn-lt"/>
            </a:endParaRPr>
          </a:p>
        </p:txBody>
      </p:sp>
      <p:sp>
        <p:nvSpPr>
          <p:cNvPr id="30" name="矩形: 圆角 29"/>
          <p:cNvSpPr/>
          <p:nvPr/>
        </p:nvSpPr>
        <p:spPr>
          <a:xfrm>
            <a:off x="8810964" y="3203271"/>
            <a:ext cx="1732969" cy="423743"/>
          </a:xfrm>
          <a:prstGeom prst="roundRec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mn-ea"/>
                <a:sym typeface="+mn-lt"/>
              </a:rPr>
              <a:t>4</a:t>
            </a:r>
            <a:endParaRPr lang="en-US" dirty="0">
              <a:cs typeface="+mn-ea"/>
              <a:sym typeface="+mn-l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sz="2665" dirty="0">
                <a:solidFill>
                  <a:schemeClr val="tx2">
                    <a:lumMod val="75000"/>
                  </a:schemeClr>
                </a:solidFill>
                <a:cs typeface="+mn-ea"/>
                <a:sym typeface="+mn-lt"/>
              </a:rPr>
              <a:t>二、一般企业的风险管理</a:t>
            </a:r>
            <a:endParaRPr lang="zh-CN" altLang="en-US" sz="2665" dirty="0">
              <a:solidFill>
                <a:schemeClr val="tx2">
                  <a:lumMod val="75000"/>
                </a:schemeClr>
              </a:solidFill>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7" name="任意多边形 36"/>
          <p:cNvSpPr/>
          <p:nvPr>
            <p:custDataLst>
              <p:tags r:id="rId1"/>
            </p:custDataLst>
          </p:nvPr>
        </p:nvSpPr>
        <p:spPr>
          <a:xfrm>
            <a:off x="6095814" y="1768202"/>
            <a:ext cx="451698" cy="903395"/>
          </a:xfrm>
          <a:custGeom>
            <a:avLst/>
            <a:gdLst>
              <a:gd name="connsiteX0" fmla="*/ 0 w 3247743"/>
              <a:gd name="connsiteY0" fmla="*/ 0 h 6495486"/>
              <a:gd name="connsiteX1" fmla="*/ 3247743 w 3247743"/>
              <a:gd name="connsiteY1" fmla="*/ 3247744 h 6495486"/>
              <a:gd name="connsiteX2" fmla="*/ 332062 w 3247743"/>
              <a:gd name="connsiteY2" fmla="*/ 6478719 h 6495486"/>
              <a:gd name="connsiteX3" fmla="*/ 21 w 3247743"/>
              <a:gd name="connsiteY3" fmla="*/ 6495486 h 6495486"/>
              <a:gd name="connsiteX4" fmla="*/ 103076 w 3247743"/>
              <a:gd name="connsiteY4" fmla="*/ 6485097 h 6495486"/>
              <a:gd name="connsiteX5" fmla="*/ 511456 w 3247743"/>
              <a:gd name="connsiteY5" fmla="*/ 5984032 h 6495486"/>
              <a:gd name="connsiteX6" fmla="*/ 103076 w 3247743"/>
              <a:gd name="connsiteY6" fmla="*/ 5482967 h 6495486"/>
              <a:gd name="connsiteX7" fmla="*/ 56337 w 3247743"/>
              <a:gd name="connsiteY7" fmla="*/ 5478255 h 6495486"/>
              <a:gd name="connsiteX8" fmla="*/ 228348 w 3247743"/>
              <a:gd name="connsiteY8" fmla="*/ 5469570 h 6495486"/>
              <a:gd name="connsiteX9" fmla="*/ 2233356 w 3247743"/>
              <a:gd name="connsiteY9" fmla="*/ 3247744 h 6495486"/>
              <a:gd name="connsiteX10" fmla="*/ 228348 w 3247743"/>
              <a:gd name="connsiteY10" fmla="*/ 1025918 h 6495486"/>
              <a:gd name="connsiteX11" fmla="*/ 56343 w 3247743"/>
              <a:gd name="connsiteY11" fmla="*/ 1017232 h 6495486"/>
              <a:gd name="connsiteX12" fmla="*/ 103076 w 3247743"/>
              <a:gd name="connsiteY12" fmla="*/ 1012521 h 6495486"/>
              <a:gd name="connsiteX13" fmla="*/ 511456 w 3247743"/>
              <a:gd name="connsiteY13" fmla="*/ 511456 h 6495486"/>
              <a:gd name="connsiteX14" fmla="*/ 0 w 3247743"/>
              <a:gd name="connsiteY14" fmla="*/ 0 h 6495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47743" h="6495486">
                <a:moveTo>
                  <a:pt x="0" y="0"/>
                </a:moveTo>
                <a:cubicBezTo>
                  <a:pt x="1793675" y="0"/>
                  <a:pt x="3247743" y="1454069"/>
                  <a:pt x="3247743" y="3247744"/>
                </a:cubicBezTo>
                <a:cubicBezTo>
                  <a:pt x="3247743" y="4929314"/>
                  <a:pt x="1969754" y="6312402"/>
                  <a:pt x="332062" y="6478719"/>
                </a:cubicBezTo>
                <a:lnTo>
                  <a:pt x="21" y="6495486"/>
                </a:lnTo>
                <a:lnTo>
                  <a:pt x="103076" y="6485097"/>
                </a:lnTo>
                <a:cubicBezTo>
                  <a:pt x="336138" y="6437406"/>
                  <a:pt x="511456" y="6231193"/>
                  <a:pt x="511456" y="5984032"/>
                </a:cubicBezTo>
                <a:cubicBezTo>
                  <a:pt x="511456" y="5736872"/>
                  <a:pt x="336138" y="5530659"/>
                  <a:pt x="103076" y="5482967"/>
                </a:cubicBezTo>
                <a:lnTo>
                  <a:pt x="56337" y="5478255"/>
                </a:lnTo>
                <a:lnTo>
                  <a:pt x="228348" y="5469570"/>
                </a:lnTo>
                <a:cubicBezTo>
                  <a:pt x="1354534" y="5355200"/>
                  <a:pt x="2233356" y="4404104"/>
                  <a:pt x="2233356" y="3247744"/>
                </a:cubicBezTo>
                <a:cubicBezTo>
                  <a:pt x="2233356" y="2091383"/>
                  <a:pt x="1354534" y="1140288"/>
                  <a:pt x="228348" y="1025918"/>
                </a:cubicBezTo>
                <a:lnTo>
                  <a:pt x="56343" y="1017232"/>
                </a:lnTo>
                <a:lnTo>
                  <a:pt x="103076" y="1012521"/>
                </a:lnTo>
                <a:cubicBezTo>
                  <a:pt x="336138" y="964830"/>
                  <a:pt x="511456" y="758617"/>
                  <a:pt x="511456" y="511456"/>
                </a:cubicBezTo>
                <a:cubicBezTo>
                  <a:pt x="511456" y="228987"/>
                  <a:pt x="282469" y="0"/>
                  <a:pt x="0" y="0"/>
                </a:cubicBezTo>
                <a:close/>
              </a:path>
            </a:pathLst>
          </a:custGeom>
          <a:solidFill>
            <a:srgbClr val="DEAB81"/>
          </a:solidFill>
        </p:spPr>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kern="0" dirty="0">
              <a:sym typeface="Arial" panose="020B0604020202020204" pitchFamily="34" charset="0"/>
            </a:endParaRPr>
          </a:p>
        </p:txBody>
      </p:sp>
      <p:sp>
        <p:nvSpPr>
          <p:cNvPr id="6" name="椭圆 5"/>
          <p:cNvSpPr/>
          <p:nvPr>
            <p:custDataLst>
              <p:tags r:id="rId2"/>
            </p:custDataLst>
          </p:nvPr>
        </p:nvSpPr>
        <p:spPr>
          <a:xfrm>
            <a:off x="6047941" y="1579660"/>
            <a:ext cx="95744" cy="519351"/>
          </a:xfrm>
          <a:prstGeom prst="ellipse">
            <a:avLst/>
          </a:prstGeom>
          <a:solidFill>
            <a:srgbClr val="DEAB81"/>
          </a:solidFill>
        </p:spPr>
        <p:txBody>
          <a:bodyPr rot="0" spcFirstLastPara="0" vertOverflow="overflow" horzOverflow="overflow" vert="horz" wrap="square" lIns="91440" tIns="45720" rIns="91440" bIns="45720" numCol="1" spcCol="0" rtlCol="0" fromWordArt="0" anchor="ctr" anchorCtr="0" forceAA="0" compatLnSpc="1">
            <a:spAutoFit/>
          </a:bodyPr>
          <a:p>
            <a:pPr algn="ctr"/>
            <a:endParaRPr lang="zh-CN" altLang="en-US" kern="0" dirty="0">
              <a:sym typeface="Arial" panose="020B0604020202020204" pitchFamily="34" charset="0"/>
            </a:endParaRPr>
          </a:p>
        </p:txBody>
      </p:sp>
      <p:sp>
        <p:nvSpPr>
          <p:cNvPr id="8" name="椭圆 7"/>
          <p:cNvSpPr/>
          <p:nvPr>
            <p:custDataLst>
              <p:tags r:id="rId3"/>
            </p:custDataLst>
          </p:nvPr>
        </p:nvSpPr>
        <p:spPr>
          <a:xfrm>
            <a:off x="6047941" y="2340789"/>
            <a:ext cx="95744" cy="519351"/>
          </a:xfrm>
          <a:prstGeom prst="ellipse">
            <a:avLst/>
          </a:prstGeom>
          <a:solidFill>
            <a:srgbClr val="869ACD"/>
          </a:solidFill>
        </p:spPr>
        <p:txBody>
          <a:bodyPr rot="0" spcFirstLastPara="0" vertOverflow="overflow" horzOverflow="overflow" vert="horz" wrap="square" lIns="91440" tIns="45720" rIns="91440" bIns="45720" numCol="1" spcCol="0" rtlCol="0" fromWordArt="0" anchor="ctr" anchorCtr="0" forceAA="0" compatLnSpc="1">
            <a:spAutoFit/>
          </a:bodyPr>
          <a:p>
            <a:pPr algn="ctr"/>
            <a:endParaRPr lang="zh-CN" altLang="en-US" kern="0" dirty="0">
              <a:sym typeface="Arial" panose="020B0604020202020204" pitchFamily="34" charset="0"/>
            </a:endParaRPr>
          </a:p>
        </p:txBody>
      </p:sp>
      <p:sp>
        <p:nvSpPr>
          <p:cNvPr id="9" name="椭圆 8"/>
          <p:cNvSpPr/>
          <p:nvPr>
            <p:custDataLst>
              <p:tags r:id="rId4"/>
            </p:custDataLst>
          </p:nvPr>
        </p:nvSpPr>
        <p:spPr>
          <a:xfrm>
            <a:off x="5860927" y="1971047"/>
            <a:ext cx="497704" cy="497704"/>
          </a:xfrm>
          <a:prstGeom prst="ellipse">
            <a:avLst/>
          </a:prstGeom>
          <a:solidFill>
            <a:srgbClr val="D9D9D9"/>
          </a:solidFill>
        </p:spPr>
        <p:txBody>
          <a:bodyPr rot="0" spcFirstLastPara="0" vertOverflow="overflow" horzOverflow="overflow" vert="horz" wrap="square" lIns="0" tIns="0" rIns="0" bIns="0" numCol="1" spcCol="0" rtlCol="0" fromWordArt="0" anchor="ctr" anchorCtr="0" forceAA="0" compatLnSpc="1">
            <a:normAutofit/>
          </a:bodyPr>
          <a:p>
            <a:pPr algn="ctr"/>
            <a:r>
              <a:rPr lang="en-US" altLang="zh-CN" b="1" kern="0" dirty="0">
                <a:solidFill>
                  <a:srgbClr val="DEAB81"/>
                </a:solidFill>
                <a:sym typeface="Arial" panose="020B0604020202020204" pitchFamily="34" charset="0"/>
              </a:rPr>
              <a:t>01</a:t>
            </a:r>
            <a:endParaRPr lang="zh-CN" altLang="en-US" b="1" kern="0" dirty="0">
              <a:solidFill>
                <a:srgbClr val="DEAB81"/>
              </a:solidFill>
              <a:sym typeface="Arial" panose="020B0604020202020204" pitchFamily="34" charset="0"/>
            </a:endParaRPr>
          </a:p>
        </p:txBody>
      </p:sp>
      <p:sp>
        <p:nvSpPr>
          <p:cNvPr id="43" name="椭圆 42"/>
          <p:cNvSpPr/>
          <p:nvPr>
            <p:custDataLst>
              <p:tags r:id="rId5"/>
            </p:custDataLst>
          </p:nvPr>
        </p:nvSpPr>
        <p:spPr>
          <a:xfrm>
            <a:off x="6047941" y="3101984"/>
            <a:ext cx="95744" cy="519351"/>
          </a:xfrm>
          <a:prstGeom prst="ellipse">
            <a:avLst/>
          </a:prstGeom>
          <a:solidFill>
            <a:srgbClr val="D26078"/>
          </a:solidFill>
        </p:spPr>
        <p:txBody>
          <a:bodyPr rot="0" spcFirstLastPara="0" vertOverflow="overflow" horzOverflow="overflow" vert="horz" wrap="square" lIns="91440" tIns="45720" rIns="91440" bIns="45720" numCol="1" spcCol="0" rtlCol="0" fromWordArt="0" anchor="ctr" anchorCtr="0" forceAA="0" compatLnSpc="1">
            <a:spAutoFit/>
          </a:bodyPr>
          <a:p>
            <a:pPr algn="ctr"/>
            <a:endParaRPr lang="zh-CN" altLang="en-US" kern="0" dirty="0">
              <a:sym typeface="Arial" panose="020B0604020202020204" pitchFamily="34" charset="0"/>
            </a:endParaRPr>
          </a:p>
        </p:txBody>
      </p:sp>
      <p:sp>
        <p:nvSpPr>
          <p:cNvPr id="45" name="任意多边形 44"/>
          <p:cNvSpPr/>
          <p:nvPr>
            <p:custDataLst>
              <p:tags r:id="rId6"/>
            </p:custDataLst>
          </p:nvPr>
        </p:nvSpPr>
        <p:spPr>
          <a:xfrm>
            <a:off x="6095814" y="3288500"/>
            <a:ext cx="451698" cy="903395"/>
          </a:xfrm>
          <a:custGeom>
            <a:avLst/>
            <a:gdLst>
              <a:gd name="connsiteX0" fmla="*/ 0 w 3247743"/>
              <a:gd name="connsiteY0" fmla="*/ 0 h 6495486"/>
              <a:gd name="connsiteX1" fmla="*/ 3247743 w 3247743"/>
              <a:gd name="connsiteY1" fmla="*/ 3247744 h 6495486"/>
              <a:gd name="connsiteX2" fmla="*/ 332062 w 3247743"/>
              <a:gd name="connsiteY2" fmla="*/ 6478719 h 6495486"/>
              <a:gd name="connsiteX3" fmla="*/ 21 w 3247743"/>
              <a:gd name="connsiteY3" fmla="*/ 6495486 h 6495486"/>
              <a:gd name="connsiteX4" fmla="*/ 103076 w 3247743"/>
              <a:gd name="connsiteY4" fmla="*/ 6485097 h 6495486"/>
              <a:gd name="connsiteX5" fmla="*/ 511456 w 3247743"/>
              <a:gd name="connsiteY5" fmla="*/ 5984032 h 6495486"/>
              <a:gd name="connsiteX6" fmla="*/ 103076 w 3247743"/>
              <a:gd name="connsiteY6" fmla="*/ 5482967 h 6495486"/>
              <a:gd name="connsiteX7" fmla="*/ 56337 w 3247743"/>
              <a:gd name="connsiteY7" fmla="*/ 5478255 h 6495486"/>
              <a:gd name="connsiteX8" fmla="*/ 228348 w 3247743"/>
              <a:gd name="connsiteY8" fmla="*/ 5469570 h 6495486"/>
              <a:gd name="connsiteX9" fmla="*/ 2233356 w 3247743"/>
              <a:gd name="connsiteY9" fmla="*/ 3247744 h 6495486"/>
              <a:gd name="connsiteX10" fmla="*/ 228348 w 3247743"/>
              <a:gd name="connsiteY10" fmla="*/ 1025918 h 6495486"/>
              <a:gd name="connsiteX11" fmla="*/ 56343 w 3247743"/>
              <a:gd name="connsiteY11" fmla="*/ 1017232 h 6495486"/>
              <a:gd name="connsiteX12" fmla="*/ 103076 w 3247743"/>
              <a:gd name="connsiteY12" fmla="*/ 1012521 h 6495486"/>
              <a:gd name="connsiteX13" fmla="*/ 511456 w 3247743"/>
              <a:gd name="connsiteY13" fmla="*/ 511456 h 6495486"/>
              <a:gd name="connsiteX14" fmla="*/ 0 w 3247743"/>
              <a:gd name="connsiteY14" fmla="*/ 0 h 6495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47743" h="6495486">
                <a:moveTo>
                  <a:pt x="0" y="0"/>
                </a:moveTo>
                <a:cubicBezTo>
                  <a:pt x="1793675" y="0"/>
                  <a:pt x="3247743" y="1454069"/>
                  <a:pt x="3247743" y="3247744"/>
                </a:cubicBezTo>
                <a:cubicBezTo>
                  <a:pt x="3247743" y="4929314"/>
                  <a:pt x="1969754" y="6312402"/>
                  <a:pt x="332062" y="6478719"/>
                </a:cubicBezTo>
                <a:lnTo>
                  <a:pt x="21" y="6495486"/>
                </a:lnTo>
                <a:lnTo>
                  <a:pt x="103076" y="6485097"/>
                </a:lnTo>
                <a:cubicBezTo>
                  <a:pt x="336138" y="6437406"/>
                  <a:pt x="511456" y="6231193"/>
                  <a:pt x="511456" y="5984032"/>
                </a:cubicBezTo>
                <a:cubicBezTo>
                  <a:pt x="511456" y="5736872"/>
                  <a:pt x="336138" y="5530659"/>
                  <a:pt x="103076" y="5482967"/>
                </a:cubicBezTo>
                <a:lnTo>
                  <a:pt x="56337" y="5478255"/>
                </a:lnTo>
                <a:lnTo>
                  <a:pt x="228348" y="5469570"/>
                </a:lnTo>
                <a:cubicBezTo>
                  <a:pt x="1354534" y="5355200"/>
                  <a:pt x="2233356" y="4404104"/>
                  <a:pt x="2233356" y="3247744"/>
                </a:cubicBezTo>
                <a:cubicBezTo>
                  <a:pt x="2233356" y="2091383"/>
                  <a:pt x="1354534" y="1140288"/>
                  <a:pt x="228348" y="1025918"/>
                </a:cubicBezTo>
                <a:lnTo>
                  <a:pt x="56343" y="1017232"/>
                </a:lnTo>
                <a:lnTo>
                  <a:pt x="103076" y="1012521"/>
                </a:lnTo>
                <a:cubicBezTo>
                  <a:pt x="336138" y="964830"/>
                  <a:pt x="511456" y="758617"/>
                  <a:pt x="511456" y="511456"/>
                </a:cubicBezTo>
                <a:cubicBezTo>
                  <a:pt x="511456" y="228987"/>
                  <a:pt x="282469" y="0"/>
                  <a:pt x="0" y="0"/>
                </a:cubicBezTo>
                <a:close/>
              </a:path>
            </a:pathLst>
          </a:custGeom>
          <a:solidFill>
            <a:srgbClr val="D26078"/>
          </a:solidFill>
        </p:spPr>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kern="0" dirty="0">
              <a:sym typeface="Arial" panose="020B0604020202020204" pitchFamily="34" charset="0"/>
            </a:endParaRPr>
          </a:p>
        </p:txBody>
      </p:sp>
      <p:sp>
        <p:nvSpPr>
          <p:cNvPr id="10" name="椭圆 9"/>
          <p:cNvSpPr/>
          <p:nvPr>
            <p:custDataLst>
              <p:tags r:id="rId7"/>
            </p:custDataLst>
          </p:nvPr>
        </p:nvSpPr>
        <p:spPr>
          <a:xfrm>
            <a:off x="6047941" y="3861087"/>
            <a:ext cx="95744" cy="519351"/>
          </a:xfrm>
          <a:prstGeom prst="ellipse">
            <a:avLst/>
          </a:prstGeom>
          <a:solidFill>
            <a:srgbClr val="EDC51B"/>
          </a:solidFill>
        </p:spPr>
        <p:txBody>
          <a:bodyPr rot="0" spcFirstLastPara="0" vertOverflow="overflow" horzOverflow="overflow" vert="horz" wrap="square" lIns="91440" tIns="45720" rIns="91440" bIns="45720" numCol="1" spcCol="0" rtlCol="0" fromWordArt="0" anchor="ctr" anchorCtr="0" forceAA="0" compatLnSpc="1">
            <a:spAutoFit/>
          </a:bodyPr>
          <a:p>
            <a:pPr algn="ctr"/>
            <a:endParaRPr lang="zh-CN" altLang="en-US" kern="0" dirty="0">
              <a:sym typeface="Arial" panose="020B0604020202020204" pitchFamily="34" charset="0"/>
            </a:endParaRPr>
          </a:p>
        </p:txBody>
      </p:sp>
      <p:sp>
        <p:nvSpPr>
          <p:cNvPr id="11" name="任意多边形 10"/>
          <p:cNvSpPr/>
          <p:nvPr>
            <p:custDataLst>
              <p:tags r:id="rId8"/>
            </p:custDataLst>
          </p:nvPr>
        </p:nvSpPr>
        <p:spPr>
          <a:xfrm>
            <a:off x="6095814" y="4809368"/>
            <a:ext cx="451698" cy="903395"/>
          </a:xfrm>
          <a:custGeom>
            <a:avLst/>
            <a:gdLst>
              <a:gd name="connsiteX0" fmla="*/ 0 w 3247743"/>
              <a:gd name="connsiteY0" fmla="*/ 0 h 6495486"/>
              <a:gd name="connsiteX1" fmla="*/ 3247743 w 3247743"/>
              <a:gd name="connsiteY1" fmla="*/ 3247744 h 6495486"/>
              <a:gd name="connsiteX2" fmla="*/ 332062 w 3247743"/>
              <a:gd name="connsiteY2" fmla="*/ 6478719 h 6495486"/>
              <a:gd name="connsiteX3" fmla="*/ 21 w 3247743"/>
              <a:gd name="connsiteY3" fmla="*/ 6495486 h 6495486"/>
              <a:gd name="connsiteX4" fmla="*/ 103076 w 3247743"/>
              <a:gd name="connsiteY4" fmla="*/ 6485097 h 6495486"/>
              <a:gd name="connsiteX5" fmla="*/ 511456 w 3247743"/>
              <a:gd name="connsiteY5" fmla="*/ 5984032 h 6495486"/>
              <a:gd name="connsiteX6" fmla="*/ 103076 w 3247743"/>
              <a:gd name="connsiteY6" fmla="*/ 5482967 h 6495486"/>
              <a:gd name="connsiteX7" fmla="*/ 56337 w 3247743"/>
              <a:gd name="connsiteY7" fmla="*/ 5478255 h 6495486"/>
              <a:gd name="connsiteX8" fmla="*/ 228348 w 3247743"/>
              <a:gd name="connsiteY8" fmla="*/ 5469570 h 6495486"/>
              <a:gd name="connsiteX9" fmla="*/ 2233356 w 3247743"/>
              <a:gd name="connsiteY9" fmla="*/ 3247744 h 6495486"/>
              <a:gd name="connsiteX10" fmla="*/ 228348 w 3247743"/>
              <a:gd name="connsiteY10" fmla="*/ 1025918 h 6495486"/>
              <a:gd name="connsiteX11" fmla="*/ 56343 w 3247743"/>
              <a:gd name="connsiteY11" fmla="*/ 1017232 h 6495486"/>
              <a:gd name="connsiteX12" fmla="*/ 103076 w 3247743"/>
              <a:gd name="connsiteY12" fmla="*/ 1012521 h 6495486"/>
              <a:gd name="connsiteX13" fmla="*/ 511456 w 3247743"/>
              <a:gd name="connsiteY13" fmla="*/ 511456 h 6495486"/>
              <a:gd name="connsiteX14" fmla="*/ 0 w 3247743"/>
              <a:gd name="connsiteY14" fmla="*/ 0 h 6495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47743" h="6495486">
                <a:moveTo>
                  <a:pt x="0" y="0"/>
                </a:moveTo>
                <a:cubicBezTo>
                  <a:pt x="1793675" y="0"/>
                  <a:pt x="3247743" y="1454069"/>
                  <a:pt x="3247743" y="3247744"/>
                </a:cubicBezTo>
                <a:cubicBezTo>
                  <a:pt x="3247743" y="4929314"/>
                  <a:pt x="1969754" y="6312402"/>
                  <a:pt x="332062" y="6478719"/>
                </a:cubicBezTo>
                <a:lnTo>
                  <a:pt x="21" y="6495486"/>
                </a:lnTo>
                <a:lnTo>
                  <a:pt x="103076" y="6485097"/>
                </a:lnTo>
                <a:cubicBezTo>
                  <a:pt x="336138" y="6437406"/>
                  <a:pt x="511456" y="6231193"/>
                  <a:pt x="511456" y="5984032"/>
                </a:cubicBezTo>
                <a:cubicBezTo>
                  <a:pt x="511456" y="5736872"/>
                  <a:pt x="336138" y="5530659"/>
                  <a:pt x="103076" y="5482967"/>
                </a:cubicBezTo>
                <a:lnTo>
                  <a:pt x="56337" y="5478255"/>
                </a:lnTo>
                <a:lnTo>
                  <a:pt x="228348" y="5469570"/>
                </a:lnTo>
                <a:cubicBezTo>
                  <a:pt x="1354534" y="5355200"/>
                  <a:pt x="2233356" y="4404104"/>
                  <a:pt x="2233356" y="3247744"/>
                </a:cubicBezTo>
                <a:cubicBezTo>
                  <a:pt x="2233356" y="2091383"/>
                  <a:pt x="1354534" y="1140288"/>
                  <a:pt x="228348" y="1025918"/>
                </a:cubicBezTo>
                <a:lnTo>
                  <a:pt x="56343" y="1017232"/>
                </a:lnTo>
                <a:lnTo>
                  <a:pt x="103076" y="1012521"/>
                </a:lnTo>
                <a:cubicBezTo>
                  <a:pt x="336138" y="964830"/>
                  <a:pt x="511456" y="758617"/>
                  <a:pt x="511456" y="511456"/>
                </a:cubicBezTo>
                <a:cubicBezTo>
                  <a:pt x="511456" y="228987"/>
                  <a:pt x="282469" y="0"/>
                  <a:pt x="0" y="0"/>
                </a:cubicBezTo>
                <a:close/>
              </a:path>
            </a:pathLst>
          </a:custGeom>
          <a:solidFill>
            <a:srgbClr val="9DCB6B"/>
          </a:solidFill>
        </p:spPr>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kern="0" dirty="0">
              <a:sym typeface="Arial" panose="020B0604020202020204" pitchFamily="34" charset="0"/>
            </a:endParaRPr>
          </a:p>
        </p:txBody>
      </p:sp>
      <p:sp>
        <p:nvSpPr>
          <p:cNvPr id="12" name="椭圆 11"/>
          <p:cNvSpPr/>
          <p:nvPr>
            <p:custDataLst>
              <p:tags r:id="rId9"/>
            </p:custDataLst>
          </p:nvPr>
        </p:nvSpPr>
        <p:spPr>
          <a:xfrm>
            <a:off x="6047941" y="4620826"/>
            <a:ext cx="95744" cy="519351"/>
          </a:xfrm>
          <a:prstGeom prst="ellipse">
            <a:avLst/>
          </a:prstGeom>
          <a:solidFill>
            <a:srgbClr val="9DCB6B"/>
          </a:solidFill>
        </p:spPr>
        <p:txBody>
          <a:bodyPr rot="0" spcFirstLastPara="0" vertOverflow="overflow" horzOverflow="overflow" vert="horz" wrap="square" lIns="91440" tIns="45720" rIns="91440" bIns="45720" numCol="1" spcCol="0" rtlCol="0" fromWordArt="0" anchor="ctr" anchorCtr="0" forceAA="0" compatLnSpc="1">
            <a:spAutoFit/>
          </a:bodyPr>
          <a:p>
            <a:pPr algn="ctr"/>
            <a:endParaRPr lang="zh-CN" altLang="en-US" kern="0" dirty="0">
              <a:sym typeface="Arial" panose="020B0604020202020204" pitchFamily="34" charset="0"/>
            </a:endParaRPr>
          </a:p>
        </p:txBody>
      </p:sp>
      <p:sp>
        <p:nvSpPr>
          <p:cNvPr id="13" name="椭圆 12"/>
          <p:cNvSpPr/>
          <p:nvPr>
            <p:custDataLst>
              <p:tags r:id="rId10"/>
            </p:custDataLst>
          </p:nvPr>
        </p:nvSpPr>
        <p:spPr>
          <a:xfrm>
            <a:off x="6047941" y="5381956"/>
            <a:ext cx="95744" cy="519351"/>
          </a:xfrm>
          <a:prstGeom prst="ellipse">
            <a:avLst/>
          </a:prstGeom>
          <a:solidFill>
            <a:srgbClr val="DEAB81"/>
          </a:solidFill>
        </p:spPr>
        <p:txBody>
          <a:bodyPr rot="0" spcFirstLastPara="0" vertOverflow="overflow" horzOverflow="overflow" vert="horz" wrap="square" lIns="91440" tIns="45720" rIns="91440" bIns="45720" numCol="1" spcCol="0" rtlCol="0" fromWordArt="0" anchor="ctr" anchorCtr="0" forceAA="0" compatLnSpc="1">
            <a:spAutoFit/>
          </a:bodyPr>
          <a:p>
            <a:pPr algn="ctr"/>
            <a:endParaRPr lang="zh-CN" altLang="en-US" kern="0" dirty="0">
              <a:sym typeface="Arial" panose="020B0604020202020204" pitchFamily="34" charset="0"/>
            </a:endParaRPr>
          </a:p>
        </p:txBody>
      </p:sp>
      <p:sp>
        <p:nvSpPr>
          <p:cNvPr id="41" name="任意多边形 40"/>
          <p:cNvSpPr/>
          <p:nvPr>
            <p:custDataLst>
              <p:tags r:id="rId11"/>
            </p:custDataLst>
          </p:nvPr>
        </p:nvSpPr>
        <p:spPr>
          <a:xfrm flipH="1">
            <a:off x="5644488" y="2529396"/>
            <a:ext cx="451698" cy="903395"/>
          </a:xfrm>
          <a:custGeom>
            <a:avLst/>
            <a:gdLst>
              <a:gd name="connsiteX0" fmla="*/ 0 w 3247743"/>
              <a:gd name="connsiteY0" fmla="*/ 0 h 6495486"/>
              <a:gd name="connsiteX1" fmla="*/ 3247743 w 3247743"/>
              <a:gd name="connsiteY1" fmla="*/ 3247744 h 6495486"/>
              <a:gd name="connsiteX2" fmla="*/ 332062 w 3247743"/>
              <a:gd name="connsiteY2" fmla="*/ 6478719 h 6495486"/>
              <a:gd name="connsiteX3" fmla="*/ 21 w 3247743"/>
              <a:gd name="connsiteY3" fmla="*/ 6495486 h 6495486"/>
              <a:gd name="connsiteX4" fmla="*/ 103076 w 3247743"/>
              <a:gd name="connsiteY4" fmla="*/ 6485097 h 6495486"/>
              <a:gd name="connsiteX5" fmla="*/ 511456 w 3247743"/>
              <a:gd name="connsiteY5" fmla="*/ 5984032 h 6495486"/>
              <a:gd name="connsiteX6" fmla="*/ 103076 w 3247743"/>
              <a:gd name="connsiteY6" fmla="*/ 5482967 h 6495486"/>
              <a:gd name="connsiteX7" fmla="*/ 56337 w 3247743"/>
              <a:gd name="connsiteY7" fmla="*/ 5478255 h 6495486"/>
              <a:gd name="connsiteX8" fmla="*/ 228348 w 3247743"/>
              <a:gd name="connsiteY8" fmla="*/ 5469570 h 6495486"/>
              <a:gd name="connsiteX9" fmla="*/ 2233356 w 3247743"/>
              <a:gd name="connsiteY9" fmla="*/ 3247744 h 6495486"/>
              <a:gd name="connsiteX10" fmla="*/ 228348 w 3247743"/>
              <a:gd name="connsiteY10" fmla="*/ 1025918 h 6495486"/>
              <a:gd name="connsiteX11" fmla="*/ 56343 w 3247743"/>
              <a:gd name="connsiteY11" fmla="*/ 1017232 h 6495486"/>
              <a:gd name="connsiteX12" fmla="*/ 103076 w 3247743"/>
              <a:gd name="connsiteY12" fmla="*/ 1012521 h 6495486"/>
              <a:gd name="connsiteX13" fmla="*/ 511456 w 3247743"/>
              <a:gd name="connsiteY13" fmla="*/ 511456 h 6495486"/>
              <a:gd name="connsiteX14" fmla="*/ 0 w 3247743"/>
              <a:gd name="connsiteY14" fmla="*/ 0 h 6495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47743" h="6495486">
                <a:moveTo>
                  <a:pt x="0" y="0"/>
                </a:moveTo>
                <a:cubicBezTo>
                  <a:pt x="1793675" y="0"/>
                  <a:pt x="3247743" y="1454069"/>
                  <a:pt x="3247743" y="3247744"/>
                </a:cubicBezTo>
                <a:cubicBezTo>
                  <a:pt x="3247743" y="4929314"/>
                  <a:pt x="1969754" y="6312402"/>
                  <a:pt x="332062" y="6478719"/>
                </a:cubicBezTo>
                <a:lnTo>
                  <a:pt x="21" y="6495486"/>
                </a:lnTo>
                <a:lnTo>
                  <a:pt x="103076" y="6485097"/>
                </a:lnTo>
                <a:cubicBezTo>
                  <a:pt x="336138" y="6437406"/>
                  <a:pt x="511456" y="6231193"/>
                  <a:pt x="511456" y="5984032"/>
                </a:cubicBezTo>
                <a:cubicBezTo>
                  <a:pt x="511456" y="5736872"/>
                  <a:pt x="336138" y="5530659"/>
                  <a:pt x="103076" y="5482967"/>
                </a:cubicBezTo>
                <a:lnTo>
                  <a:pt x="56337" y="5478255"/>
                </a:lnTo>
                <a:lnTo>
                  <a:pt x="228348" y="5469570"/>
                </a:lnTo>
                <a:cubicBezTo>
                  <a:pt x="1354534" y="5355200"/>
                  <a:pt x="2233356" y="4404104"/>
                  <a:pt x="2233356" y="3247744"/>
                </a:cubicBezTo>
                <a:cubicBezTo>
                  <a:pt x="2233356" y="2091383"/>
                  <a:pt x="1354534" y="1140288"/>
                  <a:pt x="228348" y="1025918"/>
                </a:cubicBezTo>
                <a:lnTo>
                  <a:pt x="56343" y="1017232"/>
                </a:lnTo>
                <a:lnTo>
                  <a:pt x="103076" y="1012521"/>
                </a:lnTo>
                <a:cubicBezTo>
                  <a:pt x="336138" y="964830"/>
                  <a:pt x="511456" y="758617"/>
                  <a:pt x="511456" y="511456"/>
                </a:cubicBezTo>
                <a:cubicBezTo>
                  <a:pt x="511456" y="228987"/>
                  <a:pt x="282469" y="0"/>
                  <a:pt x="0" y="0"/>
                </a:cubicBezTo>
                <a:close/>
              </a:path>
            </a:pathLst>
          </a:custGeom>
          <a:solidFill>
            <a:srgbClr val="869ACD"/>
          </a:solidFill>
        </p:spPr>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kern="0" dirty="0">
              <a:sym typeface="Arial" panose="020B0604020202020204" pitchFamily="34" charset="0"/>
            </a:endParaRPr>
          </a:p>
        </p:txBody>
      </p:sp>
      <p:sp>
        <p:nvSpPr>
          <p:cNvPr id="66" name="椭圆 65"/>
          <p:cNvSpPr/>
          <p:nvPr>
            <p:custDataLst>
              <p:tags r:id="rId12"/>
            </p:custDataLst>
          </p:nvPr>
        </p:nvSpPr>
        <p:spPr>
          <a:xfrm flipH="1">
            <a:off x="5833369" y="2732242"/>
            <a:ext cx="497704" cy="497704"/>
          </a:xfrm>
          <a:prstGeom prst="ellipse">
            <a:avLst/>
          </a:prstGeom>
          <a:solidFill>
            <a:srgbClr val="D9D9D9"/>
          </a:solidFill>
        </p:spPr>
        <p:txBody>
          <a:bodyPr rot="0" spcFirstLastPara="0" vertOverflow="overflow" horzOverflow="overflow" vert="horz" wrap="square" lIns="0" tIns="0" rIns="0" bIns="0" numCol="1" spcCol="0" rtlCol="0" fromWordArt="0" anchor="ctr" anchorCtr="0" forceAA="0" compatLnSpc="1">
            <a:normAutofit/>
          </a:bodyPr>
          <a:p>
            <a:pPr algn="ctr"/>
            <a:r>
              <a:rPr lang="en-US" altLang="zh-CN" b="1" kern="0" dirty="0">
                <a:solidFill>
                  <a:srgbClr val="869ACD"/>
                </a:solidFill>
                <a:sym typeface="Arial" panose="020B0604020202020204" pitchFamily="34" charset="0"/>
              </a:rPr>
              <a:t>02</a:t>
            </a:r>
            <a:endParaRPr lang="zh-CN" altLang="en-US" b="1" kern="0" dirty="0">
              <a:solidFill>
                <a:srgbClr val="869ACD"/>
              </a:solidFill>
              <a:sym typeface="Arial" panose="020B0604020202020204" pitchFamily="34" charset="0"/>
            </a:endParaRPr>
          </a:p>
        </p:txBody>
      </p:sp>
      <p:sp>
        <p:nvSpPr>
          <p:cNvPr id="67" name="椭圆 66"/>
          <p:cNvSpPr/>
          <p:nvPr>
            <p:custDataLst>
              <p:tags r:id="rId13"/>
            </p:custDataLst>
          </p:nvPr>
        </p:nvSpPr>
        <p:spPr>
          <a:xfrm>
            <a:off x="5860927" y="3491345"/>
            <a:ext cx="497704" cy="497704"/>
          </a:xfrm>
          <a:prstGeom prst="ellipse">
            <a:avLst/>
          </a:prstGeom>
          <a:solidFill>
            <a:srgbClr val="D9D9D9"/>
          </a:solidFill>
        </p:spPr>
        <p:txBody>
          <a:bodyPr rot="0" spcFirstLastPara="0" vertOverflow="overflow" horzOverflow="overflow" vert="horz" wrap="square" lIns="0" tIns="0" rIns="0" bIns="0" numCol="1" spcCol="0" rtlCol="0" fromWordArt="0" anchor="ctr" anchorCtr="0" forceAA="0" compatLnSpc="1">
            <a:normAutofit/>
          </a:bodyPr>
          <a:p>
            <a:pPr algn="ctr"/>
            <a:r>
              <a:rPr lang="en-US" altLang="zh-CN" b="1" kern="0" dirty="0">
                <a:solidFill>
                  <a:srgbClr val="D26078"/>
                </a:solidFill>
                <a:sym typeface="Arial" panose="020B0604020202020204" pitchFamily="34" charset="0"/>
              </a:rPr>
              <a:t>03</a:t>
            </a:r>
            <a:endParaRPr lang="zh-CN" altLang="en-US" b="1" kern="0" dirty="0">
              <a:solidFill>
                <a:srgbClr val="D26078"/>
              </a:solidFill>
              <a:sym typeface="Arial" panose="020B0604020202020204" pitchFamily="34" charset="0"/>
            </a:endParaRPr>
          </a:p>
        </p:txBody>
      </p:sp>
      <p:sp>
        <p:nvSpPr>
          <p:cNvPr id="14" name="任意多边形 13"/>
          <p:cNvSpPr/>
          <p:nvPr>
            <p:custDataLst>
              <p:tags r:id="rId14"/>
            </p:custDataLst>
          </p:nvPr>
        </p:nvSpPr>
        <p:spPr>
          <a:xfrm flipH="1">
            <a:off x="5644488" y="4049220"/>
            <a:ext cx="451698" cy="903395"/>
          </a:xfrm>
          <a:custGeom>
            <a:avLst/>
            <a:gdLst>
              <a:gd name="connsiteX0" fmla="*/ 0 w 3247743"/>
              <a:gd name="connsiteY0" fmla="*/ 0 h 6495486"/>
              <a:gd name="connsiteX1" fmla="*/ 3247743 w 3247743"/>
              <a:gd name="connsiteY1" fmla="*/ 3247744 h 6495486"/>
              <a:gd name="connsiteX2" fmla="*/ 332062 w 3247743"/>
              <a:gd name="connsiteY2" fmla="*/ 6478719 h 6495486"/>
              <a:gd name="connsiteX3" fmla="*/ 21 w 3247743"/>
              <a:gd name="connsiteY3" fmla="*/ 6495486 h 6495486"/>
              <a:gd name="connsiteX4" fmla="*/ 103076 w 3247743"/>
              <a:gd name="connsiteY4" fmla="*/ 6485097 h 6495486"/>
              <a:gd name="connsiteX5" fmla="*/ 511456 w 3247743"/>
              <a:gd name="connsiteY5" fmla="*/ 5984032 h 6495486"/>
              <a:gd name="connsiteX6" fmla="*/ 103076 w 3247743"/>
              <a:gd name="connsiteY6" fmla="*/ 5482967 h 6495486"/>
              <a:gd name="connsiteX7" fmla="*/ 56337 w 3247743"/>
              <a:gd name="connsiteY7" fmla="*/ 5478255 h 6495486"/>
              <a:gd name="connsiteX8" fmla="*/ 228348 w 3247743"/>
              <a:gd name="connsiteY8" fmla="*/ 5469570 h 6495486"/>
              <a:gd name="connsiteX9" fmla="*/ 2233356 w 3247743"/>
              <a:gd name="connsiteY9" fmla="*/ 3247744 h 6495486"/>
              <a:gd name="connsiteX10" fmla="*/ 228348 w 3247743"/>
              <a:gd name="connsiteY10" fmla="*/ 1025918 h 6495486"/>
              <a:gd name="connsiteX11" fmla="*/ 56343 w 3247743"/>
              <a:gd name="connsiteY11" fmla="*/ 1017232 h 6495486"/>
              <a:gd name="connsiteX12" fmla="*/ 103076 w 3247743"/>
              <a:gd name="connsiteY12" fmla="*/ 1012521 h 6495486"/>
              <a:gd name="connsiteX13" fmla="*/ 511456 w 3247743"/>
              <a:gd name="connsiteY13" fmla="*/ 511456 h 6495486"/>
              <a:gd name="connsiteX14" fmla="*/ 0 w 3247743"/>
              <a:gd name="connsiteY14" fmla="*/ 0 h 6495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47743" h="6495486">
                <a:moveTo>
                  <a:pt x="0" y="0"/>
                </a:moveTo>
                <a:cubicBezTo>
                  <a:pt x="1793675" y="0"/>
                  <a:pt x="3247743" y="1454069"/>
                  <a:pt x="3247743" y="3247744"/>
                </a:cubicBezTo>
                <a:cubicBezTo>
                  <a:pt x="3247743" y="4929314"/>
                  <a:pt x="1969754" y="6312402"/>
                  <a:pt x="332062" y="6478719"/>
                </a:cubicBezTo>
                <a:lnTo>
                  <a:pt x="21" y="6495486"/>
                </a:lnTo>
                <a:lnTo>
                  <a:pt x="103076" y="6485097"/>
                </a:lnTo>
                <a:cubicBezTo>
                  <a:pt x="336138" y="6437406"/>
                  <a:pt x="511456" y="6231193"/>
                  <a:pt x="511456" y="5984032"/>
                </a:cubicBezTo>
                <a:cubicBezTo>
                  <a:pt x="511456" y="5736872"/>
                  <a:pt x="336138" y="5530659"/>
                  <a:pt x="103076" y="5482967"/>
                </a:cubicBezTo>
                <a:lnTo>
                  <a:pt x="56337" y="5478255"/>
                </a:lnTo>
                <a:lnTo>
                  <a:pt x="228348" y="5469570"/>
                </a:lnTo>
                <a:cubicBezTo>
                  <a:pt x="1354534" y="5355200"/>
                  <a:pt x="2233356" y="4404104"/>
                  <a:pt x="2233356" y="3247744"/>
                </a:cubicBezTo>
                <a:cubicBezTo>
                  <a:pt x="2233356" y="2091383"/>
                  <a:pt x="1354534" y="1140288"/>
                  <a:pt x="228348" y="1025918"/>
                </a:cubicBezTo>
                <a:lnTo>
                  <a:pt x="56343" y="1017232"/>
                </a:lnTo>
                <a:lnTo>
                  <a:pt x="103076" y="1012521"/>
                </a:lnTo>
                <a:cubicBezTo>
                  <a:pt x="336138" y="964830"/>
                  <a:pt x="511456" y="758617"/>
                  <a:pt x="511456" y="511456"/>
                </a:cubicBezTo>
                <a:cubicBezTo>
                  <a:pt x="511456" y="228987"/>
                  <a:pt x="282469" y="0"/>
                  <a:pt x="0" y="0"/>
                </a:cubicBezTo>
                <a:close/>
              </a:path>
            </a:pathLst>
          </a:custGeom>
          <a:solidFill>
            <a:srgbClr val="EDC51B"/>
          </a:solidFill>
        </p:spPr>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kern="0" dirty="0">
              <a:sym typeface="Arial" panose="020B0604020202020204" pitchFamily="34" charset="0"/>
            </a:endParaRPr>
          </a:p>
        </p:txBody>
      </p:sp>
      <p:sp>
        <p:nvSpPr>
          <p:cNvPr id="68" name="椭圆 67"/>
          <p:cNvSpPr/>
          <p:nvPr>
            <p:custDataLst>
              <p:tags r:id="rId15"/>
            </p:custDataLst>
          </p:nvPr>
        </p:nvSpPr>
        <p:spPr>
          <a:xfrm flipH="1">
            <a:off x="5833369" y="4252065"/>
            <a:ext cx="497704" cy="497704"/>
          </a:xfrm>
          <a:prstGeom prst="ellipse">
            <a:avLst/>
          </a:prstGeom>
          <a:solidFill>
            <a:srgbClr val="D9D9D9"/>
          </a:solidFill>
        </p:spPr>
        <p:txBody>
          <a:bodyPr rot="0" spcFirstLastPara="0" vertOverflow="overflow" horzOverflow="overflow" vert="horz" wrap="square" lIns="0" tIns="0" rIns="0" bIns="0" numCol="1" spcCol="0" rtlCol="0" fromWordArt="0" anchor="ctr" anchorCtr="0" forceAA="0" compatLnSpc="1">
            <a:normAutofit/>
          </a:bodyPr>
          <a:p>
            <a:pPr algn="ctr"/>
            <a:r>
              <a:rPr lang="en-US" altLang="zh-CN" b="1" kern="0" dirty="0">
                <a:solidFill>
                  <a:srgbClr val="EDC51B"/>
                </a:solidFill>
                <a:sym typeface="Arial" panose="020B0604020202020204" pitchFamily="34" charset="0"/>
              </a:rPr>
              <a:t>04</a:t>
            </a:r>
            <a:endParaRPr lang="zh-CN" altLang="en-US" b="1" kern="0" dirty="0">
              <a:solidFill>
                <a:srgbClr val="EDC51B"/>
              </a:solidFill>
              <a:sym typeface="Arial" panose="020B0604020202020204" pitchFamily="34" charset="0"/>
            </a:endParaRPr>
          </a:p>
        </p:txBody>
      </p:sp>
      <p:sp>
        <p:nvSpPr>
          <p:cNvPr id="69" name="椭圆 68"/>
          <p:cNvSpPr/>
          <p:nvPr>
            <p:custDataLst>
              <p:tags r:id="rId16"/>
            </p:custDataLst>
          </p:nvPr>
        </p:nvSpPr>
        <p:spPr>
          <a:xfrm>
            <a:off x="5860927" y="5012214"/>
            <a:ext cx="497704" cy="497704"/>
          </a:xfrm>
          <a:prstGeom prst="ellipse">
            <a:avLst/>
          </a:prstGeom>
          <a:solidFill>
            <a:srgbClr val="D9D9D9"/>
          </a:solidFill>
        </p:spPr>
        <p:txBody>
          <a:bodyPr rot="0" spcFirstLastPara="0" vertOverflow="overflow" horzOverflow="overflow" vert="horz" wrap="square" lIns="0" tIns="0" rIns="0" bIns="0" numCol="1" spcCol="0" rtlCol="0" fromWordArt="0" anchor="ctr" anchorCtr="0" forceAA="0" compatLnSpc="1">
            <a:normAutofit/>
          </a:bodyPr>
          <a:p>
            <a:pPr algn="ctr"/>
            <a:r>
              <a:rPr lang="en-US" altLang="zh-CN" b="1" kern="0" dirty="0">
                <a:solidFill>
                  <a:srgbClr val="9DCB6B"/>
                </a:solidFill>
                <a:sym typeface="Arial" panose="020B0604020202020204" pitchFamily="34" charset="0"/>
              </a:rPr>
              <a:t>05</a:t>
            </a:r>
            <a:endParaRPr lang="zh-CN" altLang="en-US" b="1" kern="0" dirty="0">
              <a:solidFill>
                <a:srgbClr val="9DCB6B"/>
              </a:solidFill>
              <a:sym typeface="Arial" panose="020B0604020202020204" pitchFamily="34" charset="0"/>
            </a:endParaRPr>
          </a:p>
        </p:txBody>
      </p:sp>
      <p:sp>
        <p:nvSpPr>
          <p:cNvPr id="75" name="矩形 74"/>
          <p:cNvSpPr/>
          <p:nvPr>
            <p:custDataLst>
              <p:tags r:id="rId17"/>
            </p:custDataLst>
          </p:nvPr>
        </p:nvSpPr>
        <p:spPr>
          <a:xfrm>
            <a:off x="802005" y="1580515"/>
            <a:ext cx="5059045" cy="1279525"/>
          </a:xfrm>
          <a:prstGeom prst="rect">
            <a:avLst/>
          </a:prstGeom>
        </p:spPr>
        <p:txBody>
          <a:bodyPr wrap="square" anchor="ctr" anchorCtr="0"/>
          <a:p>
            <a:pPr algn="just">
              <a:lnSpc>
                <a:spcPct val="120000"/>
              </a:lnSpc>
            </a:pPr>
            <a:r>
              <a:rPr lang="zh-CN" altLang="en-US" sz="1600" dirty="0">
                <a:sym typeface="Arial" panose="020B0604020202020204" pitchFamily="34" charset="0"/>
              </a:rPr>
              <a:t>（一）风险识别</a:t>
            </a:r>
            <a:endParaRPr lang="zh-CN" altLang="en-US" sz="1600" dirty="0">
              <a:sym typeface="Arial" panose="020B0604020202020204" pitchFamily="34" charset="0"/>
            </a:endParaRPr>
          </a:p>
          <a:p>
            <a:pPr algn="just">
              <a:lnSpc>
                <a:spcPct val="120000"/>
              </a:lnSpc>
            </a:pPr>
            <a:r>
              <a:rPr lang="zh-CN" altLang="en-US" sz="1600" dirty="0">
                <a:sym typeface="Arial" panose="020B0604020202020204" pitchFamily="34" charset="0"/>
              </a:rPr>
              <a:t>风险识别是管理这些风险的第一步，它是指对企业面临的现实以及潜在的风险加以判断、归类并鉴定风险性质的过程。</a:t>
            </a:r>
            <a:endParaRPr lang="zh-CN" altLang="en-US" sz="1600" dirty="0">
              <a:sym typeface="Arial" panose="020B0604020202020204" pitchFamily="34" charset="0"/>
            </a:endParaRPr>
          </a:p>
        </p:txBody>
      </p:sp>
      <p:sp>
        <p:nvSpPr>
          <p:cNvPr id="77" name="矩形 76"/>
          <p:cNvSpPr/>
          <p:nvPr>
            <p:custDataLst>
              <p:tags r:id="rId18"/>
            </p:custDataLst>
          </p:nvPr>
        </p:nvSpPr>
        <p:spPr>
          <a:xfrm>
            <a:off x="802005" y="3230245"/>
            <a:ext cx="5022850" cy="997585"/>
          </a:xfrm>
          <a:prstGeom prst="rect">
            <a:avLst/>
          </a:prstGeom>
        </p:spPr>
        <p:txBody>
          <a:bodyPr wrap="square" anchor="ctr" anchorCtr="0"/>
          <a:p>
            <a:pPr algn="just">
              <a:lnSpc>
                <a:spcPct val="120000"/>
              </a:lnSpc>
            </a:pPr>
            <a:r>
              <a:rPr lang="zh-CN" altLang="en-US" sz="1600" dirty="0">
                <a:sym typeface="Arial" panose="020B0604020202020204" pitchFamily="34" charset="0"/>
              </a:rPr>
              <a:t>（三）风险管理方法的选择</a:t>
            </a:r>
            <a:endParaRPr lang="zh-CN" altLang="en-US" sz="1600" dirty="0">
              <a:sym typeface="Arial" panose="020B0604020202020204" pitchFamily="34" charset="0"/>
            </a:endParaRPr>
          </a:p>
          <a:p>
            <a:pPr algn="just">
              <a:lnSpc>
                <a:spcPct val="120000"/>
              </a:lnSpc>
            </a:pPr>
            <a:r>
              <a:rPr lang="zh-CN" altLang="en-US" sz="1600" dirty="0">
                <a:sym typeface="Arial" panose="020B0604020202020204" pitchFamily="34" charset="0"/>
              </a:rPr>
              <a:t>在风险评估的基础上，为实现风险管理的目标，选择最佳的风险管理技术是风险管理的实质性内容。</a:t>
            </a:r>
            <a:endParaRPr lang="zh-CN" altLang="en-US" sz="1600" dirty="0">
              <a:sym typeface="Arial" panose="020B0604020202020204" pitchFamily="34" charset="0"/>
            </a:endParaRPr>
          </a:p>
        </p:txBody>
      </p:sp>
      <p:sp>
        <p:nvSpPr>
          <p:cNvPr id="78" name="矩形 77"/>
          <p:cNvSpPr/>
          <p:nvPr>
            <p:custDataLst>
              <p:tags r:id="rId19"/>
            </p:custDataLst>
          </p:nvPr>
        </p:nvSpPr>
        <p:spPr>
          <a:xfrm>
            <a:off x="802005" y="4749165"/>
            <a:ext cx="5059045" cy="1152525"/>
          </a:xfrm>
          <a:prstGeom prst="rect">
            <a:avLst/>
          </a:prstGeom>
        </p:spPr>
        <p:txBody>
          <a:bodyPr wrap="square" anchor="ctr" anchorCtr="0"/>
          <a:p>
            <a:pPr algn="just">
              <a:lnSpc>
                <a:spcPct val="120000"/>
              </a:lnSpc>
            </a:pPr>
            <a:r>
              <a:rPr lang="zh-CN" altLang="en-US" sz="1600" dirty="0">
                <a:sym typeface="Arial" panose="020B0604020202020204" pitchFamily="34" charset="0"/>
              </a:rPr>
              <a:t>（五）常用的风险处理方式</a:t>
            </a:r>
            <a:endParaRPr lang="zh-CN" altLang="en-US" sz="1600" dirty="0">
              <a:sym typeface="Arial" panose="020B0604020202020204" pitchFamily="34" charset="0"/>
            </a:endParaRPr>
          </a:p>
          <a:p>
            <a:pPr algn="just">
              <a:lnSpc>
                <a:spcPct val="120000"/>
              </a:lnSpc>
            </a:pPr>
            <a:r>
              <a:rPr lang="zh-CN" altLang="en-US" sz="1600" dirty="0">
                <a:sym typeface="Arial" panose="020B0604020202020204" pitchFamily="34" charset="0"/>
              </a:rPr>
              <a:t>风险处理是指通过采取不同的措施和手段，用最小的成本达到最大安全保障的过程。风险处理的方式很多，但最常用的是避免、自留、预防、抑制和转嫁。</a:t>
            </a:r>
            <a:endParaRPr lang="zh-CN" altLang="en-US" sz="1600" dirty="0">
              <a:sym typeface="Arial" panose="020B0604020202020204" pitchFamily="34" charset="0"/>
            </a:endParaRPr>
          </a:p>
        </p:txBody>
      </p:sp>
      <p:sp>
        <p:nvSpPr>
          <p:cNvPr id="79" name="矩形 78"/>
          <p:cNvSpPr/>
          <p:nvPr>
            <p:custDataLst>
              <p:tags r:id="rId20"/>
            </p:custDataLst>
          </p:nvPr>
        </p:nvSpPr>
        <p:spPr>
          <a:xfrm>
            <a:off x="6330950" y="2468880"/>
            <a:ext cx="4490720" cy="875665"/>
          </a:xfrm>
          <a:prstGeom prst="rect">
            <a:avLst/>
          </a:prstGeom>
        </p:spPr>
        <p:txBody>
          <a:bodyPr wrap="square" anchor="ctr" anchorCtr="0"/>
          <a:p>
            <a:pPr algn="just">
              <a:lnSpc>
                <a:spcPct val="120000"/>
              </a:lnSpc>
            </a:pPr>
            <a:r>
              <a:rPr lang="zh-CN" altLang="en-US" sz="1600" dirty="0">
                <a:sym typeface="Arial" panose="020B0604020202020204" pitchFamily="34" charset="0"/>
              </a:rPr>
              <a:t>（二）风险评估</a:t>
            </a:r>
            <a:endParaRPr lang="zh-CN" altLang="en-US" sz="1600" dirty="0">
              <a:sym typeface="Arial" panose="020B0604020202020204" pitchFamily="34" charset="0"/>
            </a:endParaRPr>
          </a:p>
          <a:p>
            <a:pPr algn="just">
              <a:lnSpc>
                <a:spcPct val="120000"/>
              </a:lnSpc>
            </a:pPr>
            <a:r>
              <a:rPr lang="zh-CN" altLang="en-US" sz="1600" dirty="0">
                <a:sym typeface="Arial" panose="020B0604020202020204" pitchFamily="34" charset="0"/>
              </a:rPr>
              <a:t>风险评估是指在风险识别的基础上，通过对所收集的大量详细损失资料加以分析。</a:t>
            </a:r>
            <a:endParaRPr lang="zh-CN" altLang="en-US" sz="1600" dirty="0">
              <a:sym typeface="Arial" panose="020B0604020202020204" pitchFamily="34" charset="0"/>
            </a:endParaRPr>
          </a:p>
        </p:txBody>
      </p:sp>
      <p:sp>
        <p:nvSpPr>
          <p:cNvPr id="80" name="矩形 79"/>
          <p:cNvSpPr/>
          <p:nvPr>
            <p:custDataLst>
              <p:tags r:id="rId21"/>
            </p:custDataLst>
          </p:nvPr>
        </p:nvSpPr>
        <p:spPr>
          <a:xfrm>
            <a:off x="6438265" y="3860800"/>
            <a:ext cx="5248910" cy="1151255"/>
          </a:xfrm>
          <a:prstGeom prst="rect">
            <a:avLst/>
          </a:prstGeom>
        </p:spPr>
        <p:txBody>
          <a:bodyPr wrap="square" anchor="ctr" anchorCtr="0"/>
          <a:p>
            <a:pPr algn="just">
              <a:lnSpc>
                <a:spcPct val="120000"/>
              </a:lnSpc>
            </a:pPr>
            <a:r>
              <a:rPr lang="zh-CN" altLang="en-US" sz="1600" dirty="0">
                <a:sym typeface="Arial" panose="020B0604020202020204" pitchFamily="34" charset="0"/>
              </a:rPr>
              <a:t>（四）风险管理的实施和效果评价</a:t>
            </a:r>
            <a:endParaRPr lang="zh-CN" altLang="en-US" sz="1600" dirty="0">
              <a:sym typeface="Arial" panose="020B0604020202020204" pitchFamily="34" charset="0"/>
            </a:endParaRPr>
          </a:p>
          <a:p>
            <a:pPr algn="just">
              <a:lnSpc>
                <a:spcPct val="120000"/>
              </a:lnSpc>
            </a:pPr>
            <a:r>
              <a:rPr lang="zh-CN" altLang="en-US" sz="1600" dirty="0">
                <a:sym typeface="Arial" panose="020B0604020202020204" pitchFamily="34" charset="0"/>
              </a:rPr>
              <a:t>在做出风险管理方法选择的决策后，个人或企业必须实施其所选择的方法。风险管理应该是一个持续的过程，对实施的效果进行评价是必需的。</a:t>
            </a:r>
            <a:endParaRPr lang="zh-CN" altLang="en-US" sz="1600" dirty="0">
              <a:sym typeface="Arial" panose="020B060402020202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685" y="415925"/>
            <a:ext cx="6511925"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sz="2665" dirty="0">
                <a:solidFill>
                  <a:schemeClr val="tx2">
                    <a:lumMod val="75000"/>
                  </a:schemeClr>
                </a:solidFill>
                <a:cs typeface="+mn-ea"/>
                <a:sym typeface="+mn-lt"/>
              </a:rPr>
              <a:t>三、创业企业的基本风险防范管理方法</a:t>
            </a:r>
            <a:endParaRPr lang="zh-CN" altLang="en-US" sz="2665" dirty="0">
              <a:solidFill>
                <a:schemeClr val="tx2">
                  <a:lumMod val="75000"/>
                </a:schemeClr>
              </a:solidFill>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9" name="组合 8"/>
          <p:cNvGrpSpPr/>
          <p:nvPr/>
        </p:nvGrpSpPr>
        <p:grpSpPr>
          <a:xfrm>
            <a:off x="1494994" y="1717244"/>
            <a:ext cx="6320926" cy="3993941"/>
            <a:chOff x="1643179" y="1325359"/>
            <a:chExt cx="6320926" cy="3993941"/>
          </a:xfrm>
        </p:grpSpPr>
        <p:sp>
          <p:nvSpPr>
            <p:cNvPr id="6" name="箭头: 环形 5"/>
            <p:cNvSpPr/>
            <p:nvPr/>
          </p:nvSpPr>
          <p:spPr>
            <a:xfrm>
              <a:off x="1643179" y="2000273"/>
              <a:ext cx="3439840" cy="3319027"/>
            </a:xfrm>
            <a:prstGeom prst="circularArrow">
              <a:avLst>
                <a:gd name="adj1" fmla="val 22120"/>
                <a:gd name="adj2" fmla="val 157868"/>
                <a:gd name="adj3" fmla="val 20694635"/>
                <a:gd name="adj4" fmla="val 1340979"/>
                <a:gd name="adj5" fmla="val 758"/>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cs typeface="+mn-ea"/>
                <a:sym typeface="+mn-lt"/>
              </a:endParaRPr>
            </a:p>
          </p:txBody>
        </p:sp>
        <p:sp>
          <p:nvSpPr>
            <p:cNvPr id="7" name="箭头: 环形 6"/>
            <p:cNvSpPr/>
            <p:nvPr/>
          </p:nvSpPr>
          <p:spPr>
            <a:xfrm>
              <a:off x="4524265" y="1325359"/>
              <a:ext cx="3439840" cy="3319027"/>
            </a:xfrm>
            <a:prstGeom prst="circularArrow">
              <a:avLst>
                <a:gd name="adj1" fmla="val 22120"/>
                <a:gd name="adj2" fmla="val 157868"/>
                <a:gd name="adj3" fmla="val 20694635"/>
                <a:gd name="adj4" fmla="val 1340979"/>
                <a:gd name="adj5" fmla="val 773"/>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75000"/>
                    <a:lumOff val="25000"/>
                  </a:schemeClr>
                </a:solidFill>
                <a:cs typeface="+mn-ea"/>
                <a:sym typeface="+mn-lt"/>
              </a:endParaRPr>
            </a:p>
          </p:txBody>
        </p:sp>
      </p:grpSp>
      <p:grpSp>
        <p:nvGrpSpPr>
          <p:cNvPr id="10" name="组合 9"/>
          <p:cNvGrpSpPr/>
          <p:nvPr/>
        </p:nvGrpSpPr>
        <p:grpSpPr>
          <a:xfrm>
            <a:off x="1962100" y="3280811"/>
            <a:ext cx="2412710" cy="1805067"/>
            <a:chOff x="1399527" y="2921343"/>
            <a:chExt cx="2720322" cy="1805067"/>
          </a:xfrm>
        </p:grpSpPr>
        <p:sp>
          <p:nvSpPr>
            <p:cNvPr id="11" name="文本框 19"/>
            <p:cNvSpPr txBox="1"/>
            <p:nvPr/>
          </p:nvSpPr>
          <p:spPr>
            <a:xfrm>
              <a:off x="1399527" y="3282420"/>
              <a:ext cx="2720093" cy="144399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0000"/>
                </a:lnSpc>
              </a:pPr>
              <a:r>
                <a:rPr sz="1600" dirty="0">
                  <a:solidFill>
                    <a:schemeClr val="tx2"/>
                  </a:solidFill>
                  <a:cs typeface="+mn-ea"/>
                  <a:sym typeface="+mn-lt"/>
                </a:rPr>
                <a:t>创业企业所面临的各种风险，可以用众所周知的方法加以减小，预防办法是消除可能产生风险的条件。</a:t>
              </a:r>
              <a:endParaRPr lang="zh-CN" altLang="en-US" sz="1600" dirty="0">
                <a:solidFill>
                  <a:schemeClr val="tx2"/>
                </a:solidFill>
                <a:cs typeface="+mn-ea"/>
                <a:sym typeface="+mn-lt"/>
              </a:endParaRPr>
            </a:p>
          </p:txBody>
        </p:sp>
        <p:sp>
          <p:nvSpPr>
            <p:cNvPr id="12" name="矩形 11"/>
            <p:cNvSpPr/>
            <p:nvPr/>
          </p:nvSpPr>
          <p:spPr>
            <a:xfrm>
              <a:off x="1441147" y="2921343"/>
              <a:ext cx="2678702" cy="36830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b="1" dirty="0">
                  <a:solidFill>
                    <a:schemeClr val="tx2"/>
                  </a:solidFill>
                  <a:cs typeface="+mn-ea"/>
                  <a:sym typeface="+mn-lt"/>
                </a:rPr>
                <a:t>（一）预防风险</a:t>
              </a:r>
              <a:endParaRPr lang="zh-CN" altLang="en-US" b="1" dirty="0">
                <a:solidFill>
                  <a:schemeClr val="tx2"/>
                </a:solidFill>
                <a:cs typeface="+mn-ea"/>
                <a:sym typeface="+mn-lt"/>
              </a:endParaRPr>
            </a:p>
          </p:txBody>
        </p:sp>
      </p:grpSp>
      <p:grpSp>
        <p:nvGrpSpPr>
          <p:cNvPr id="13" name="组合 12"/>
          <p:cNvGrpSpPr/>
          <p:nvPr/>
        </p:nvGrpSpPr>
        <p:grpSpPr>
          <a:xfrm>
            <a:off x="4961223" y="1962868"/>
            <a:ext cx="2275626" cy="1813322"/>
            <a:chOff x="1385208" y="2921343"/>
            <a:chExt cx="2734641" cy="1813322"/>
          </a:xfrm>
        </p:grpSpPr>
        <p:sp>
          <p:nvSpPr>
            <p:cNvPr id="14" name="文本框 19"/>
            <p:cNvSpPr txBox="1"/>
            <p:nvPr/>
          </p:nvSpPr>
          <p:spPr>
            <a:xfrm>
              <a:off x="1385208" y="3290675"/>
              <a:ext cx="2720093" cy="144399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0000"/>
                </a:lnSpc>
              </a:pPr>
              <a:r>
                <a:rPr sz="1600" dirty="0">
                  <a:solidFill>
                    <a:schemeClr val="tx2"/>
                  </a:solidFill>
                  <a:cs typeface="+mn-ea"/>
                  <a:sym typeface="+mn-lt"/>
                </a:rPr>
                <a:t>这种风险管理方式常被称为自我保险，尽管在实际的商业运作中很难实施，因为这需要付出一定的成本。</a:t>
              </a:r>
              <a:endParaRPr lang="zh-CN" altLang="en-US" sz="1600" dirty="0">
                <a:solidFill>
                  <a:schemeClr val="tx2"/>
                </a:solidFill>
                <a:cs typeface="+mn-ea"/>
                <a:sym typeface="+mn-lt"/>
              </a:endParaRPr>
            </a:p>
          </p:txBody>
        </p:sp>
        <p:sp>
          <p:nvSpPr>
            <p:cNvPr id="15" name="矩形 14"/>
            <p:cNvSpPr/>
            <p:nvPr/>
          </p:nvSpPr>
          <p:spPr>
            <a:xfrm>
              <a:off x="1441147" y="2921343"/>
              <a:ext cx="2678702" cy="36830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b="1" dirty="0">
                  <a:solidFill>
                    <a:schemeClr val="tx2"/>
                  </a:solidFill>
                  <a:cs typeface="+mn-ea"/>
                  <a:sym typeface="+mn-lt"/>
                </a:rPr>
                <a:t>（二）自我保险</a:t>
              </a:r>
              <a:endParaRPr lang="zh-CN" altLang="en-US" b="1" dirty="0">
                <a:solidFill>
                  <a:schemeClr val="tx2"/>
                </a:solidFill>
                <a:cs typeface="+mn-ea"/>
                <a:sym typeface="+mn-lt"/>
              </a:endParaRPr>
            </a:p>
          </p:txBody>
        </p:sp>
      </p:grpSp>
      <p:sp>
        <p:nvSpPr>
          <p:cNvPr id="16" name="箭头: 环形 15"/>
          <p:cNvSpPr/>
          <p:nvPr/>
        </p:nvSpPr>
        <p:spPr>
          <a:xfrm>
            <a:off x="7360243" y="2515798"/>
            <a:ext cx="3439840" cy="3319027"/>
          </a:xfrm>
          <a:prstGeom prst="circularArrow">
            <a:avLst>
              <a:gd name="adj1" fmla="val 22120"/>
              <a:gd name="adj2" fmla="val 157868"/>
              <a:gd name="adj3" fmla="val 20694635"/>
              <a:gd name="adj4" fmla="val 1340979"/>
              <a:gd name="adj5" fmla="val 773"/>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2"/>
              </a:solidFill>
              <a:cs typeface="+mn-ea"/>
              <a:sym typeface="+mn-lt"/>
            </a:endParaRPr>
          </a:p>
        </p:txBody>
      </p:sp>
      <p:grpSp>
        <p:nvGrpSpPr>
          <p:cNvPr id="17" name="组合 16"/>
          <p:cNvGrpSpPr/>
          <p:nvPr/>
        </p:nvGrpSpPr>
        <p:grpSpPr>
          <a:xfrm>
            <a:off x="7886381" y="3671971"/>
            <a:ext cx="2634325" cy="1272540"/>
            <a:chOff x="1149657" y="2921343"/>
            <a:chExt cx="2970192" cy="1272540"/>
          </a:xfrm>
        </p:grpSpPr>
        <p:sp>
          <p:nvSpPr>
            <p:cNvPr id="18" name="文本框 19"/>
            <p:cNvSpPr txBox="1"/>
            <p:nvPr/>
          </p:nvSpPr>
          <p:spPr>
            <a:xfrm>
              <a:off x="1149657" y="3290913"/>
              <a:ext cx="2955484" cy="9029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0000"/>
                </a:lnSpc>
              </a:pPr>
              <a:r>
                <a:rPr sz="1600" dirty="0">
                  <a:solidFill>
                    <a:schemeClr val="tx2"/>
                  </a:solidFill>
                  <a:cs typeface="+mn-ea"/>
                  <a:sym typeface="+mn-lt"/>
                </a:rPr>
                <a:t>创业企业的管理者必须在对其公司进行风险管理的过程中起到积极作用。</a:t>
              </a:r>
              <a:endParaRPr lang="zh-CN" altLang="en-US" sz="1600" dirty="0">
                <a:solidFill>
                  <a:schemeClr val="tx2"/>
                </a:solidFill>
                <a:cs typeface="+mn-ea"/>
                <a:sym typeface="+mn-lt"/>
              </a:endParaRPr>
            </a:p>
          </p:txBody>
        </p:sp>
        <p:sp>
          <p:nvSpPr>
            <p:cNvPr id="19" name="矩形 18"/>
            <p:cNvSpPr/>
            <p:nvPr/>
          </p:nvSpPr>
          <p:spPr>
            <a:xfrm>
              <a:off x="1441147" y="2921343"/>
              <a:ext cx="2678702" cy="36830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b="1" dirty="0">
                  <a:solidFill>
                    <a:schemeClr val="tx2"/>
                  </a:solidFill>
                  <a:cs typeface="+mn-ea"/>
                  <a:sym typeface="+mn-lt"/>
                </a:rPr>
                <a:t>（三）风险分担</a:t>
              </a:r>
              <a:endParaRPr lang="zh-CN" altLang="en-US" b="1" dirty="0">
                <a:solidFill>
                  <a:schemeClr val="tx2"/>
                </a:solidFill>
                <a:cs typeface="+mn-ea"/>
                <a:sym typeface="+mn-lt"/>
              </a:endParaRPr>
            </a:p>
          </p:txBody>
        </p:sp>
      </p:grpSp>
      <p:grpSp>
        <p:nvGrpSpPr>
          <p:cNvPr id="20" name="组合 19"/>
          <p:cNvGrpSpPr/>
          <p:nvPr/>
        </p:nvGrpSpPr>
        <p:grpSpPr>
          <a:xfrm>
            <a:off x="2824898" y="2464466"/>
            <a:ext cx="688475" cy="688475"/>
            <a:chOff x="2003696" y="4819645"/>
            <a:chExt cx="914400" cy="914400"/>
          </a:xfrm>
        </p:grpSpPr>
        <p:sp>
          <p:nvSpPr>
            <p:cNvPr id="21" name="椭圆 20"/>
            <p:cNvSpPr/>
            <p:nvPr/>
          </p:nvSpPr>
          <p:spPr>
            <a:xfrm>
              <a:off x="2003696" y="4819645"/>
              <a:ext cx="914400" cy="914400"/>
            </a:xfrm>
            <a:prstGeom prst="ellipse">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2"/>
                </a:solidFill>
                <a:cs typeface="+mn-ea"/>
                <a:sym typeface="+mn-lt"/>
              </a:endParaRPr>
            </a:p>
          </p:txBody>
        </p:sp>
        <p:grpSp>
          <p:nvGrpSpPr>
            <p:cNvPr id="22" name="组合 21"/>
            <p:cNvGrpSpPr/>
            <p:nvPr/>
          </p:nvGrpSpPr>
          <p:grpSpPr>
            <a:xfrm>
              <a:off x="2181496" y="5114920"/>
              <a:ext cx="558800" cy="323850"/>
              <a:chOff x="4995069" y="992982"/>
              <a:chExt cx="558800" cy="323850"/>
            </a:xfrm>
            <a:solidFill>
              <a:schemeClr val="bg1">
                <a:lumMod val="95000"/>
              </a:schemeClr>
            </a:solidFill>
          </p:grpSpPr>
          <p:sp>
            <p:nvSpPr>
              <p:cNvPr id="23" name="Oval 150"/>
              <p:cNvSpPr>
                <a:spLocks noChangeArrowheads="1"/>
              </p:cNvSpPr>
              <p:nvPr/>
            </p:nvSpPr>
            <p:spPr bwMode="auto">
              <a:xfrm>
                <a:off x="5115719" y="992982"/>
                <a:ext cx="323850" cy="3238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24" name="Freeform 151"/>
              <p:cNvSpPr/>
              <p:nvPr/>
            </p:nvSpPr>
            <p:spPr bwMode="auto">
              <a:xfrm>
                <a:off x="4995069" y="1008857"/>
                <a:ext cx="558800" cy="273050"/>
              </a:xfrm>
              <a:custGeom>
                <a:avLst/>
                <a:gdLst>
                  <a:gd name="T0" fmla="*/ 24 w 205"/>
                  <a:gd name="T1" fmla="*/ 100 h 100"/>
                  <a:gd name="T2" fmla="*/ 5 w 205"/>
                  <a:gd name="T3" fmla="*/ 92 h 100"/>
                  <a:gd name="T4" fmla="*/ 45 w 205"/>
                  <a:gd name="T5" fmla="*/ 53 h 100"/>
                  <a:gd name="T6" fmla="*/ 51 w 205"/>
                  <a:gd name="T7" fmla="*/ 63 h 100"/>
                  <a:gd name="T8" fmla="*/ 17 w 205"/>
                  <a:gd name="T9" fmla="*/ 88 h 100"/>
                  <a:gd name="T10" fmla="*/ 108 w 205"/>
                  <a:gd name="T11" fmla="*/ 65 h 100"/>
                  <a:gd name="T12" fmla="*/ 190 w 205"/>
                  <a:gd name="T13" fmla="*/ 19 h 100"/>
                  <a:gd name="T14" fmla="*/ 149 w 205"/>
                  <a:gd name="T15" fmla="*/ 25 h 100"/>
                  <a:gd name="T16" fmla="*/ 146 w 205"/>
                  <a:gd name="T17" fmla="*/ 13 h 100"/>
                  <a:gd name="T18" fmla="*/ 202 w 205"/>
                  <a:gd name="T19" fmla="*/ 14 h 100"/>
                  <a:gd name="T20" fmla="*/ 177 w 205"/>
                  <a:gd name="T21" fmla="*/ 45 h 100"/>
                  <a:gd name="T22" fmla="*/ 113 w 205"/>
                  <a:gd name="T23" fmla="*/ 76 h 100"/>
                  <a:gd name="T24" fmla="*/ 24 w 205"/>
                  <a:gd name="T2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5" h="100">
                    <a:moveTo>
                      <a:pt x="24" y="100"/>
                    </a:moveTo>
                    <a:cubicBezTo>
                      <a:pt x="14" y="100"/>
                      <a:pt x="8" y="98"/>
                      <a:pt x="5" y="92"/>
                    </a:cubicBezTo>
                    <a:cubicBezTo>
                      <a:pt x="4" y="88"/>
                      <a:pt x="0" y="78"/>
                      <a:pt x="45" y="53"/>
                    </a:cubicBezTo>
                    <a:cubicBezTo>
                      <a:pt x="51" y="63"/>
                      <a:pt x="51" y="63"/>
                      <a:pt x="51" y="63"/>
                    </a:cubicBezTo>
                    <a:cubicBezTo>
                      <a:pt x="28" y="76"/>
                      <a:pt x="19" y="84"/>
                      <a:pt x="17" y="88"/>
                    </a:cubicBezTo>
                    <a:cubicBezTo>
                      <a:pt x="25" y="90"/>
                      <a:pt x="57" y="86"/>
                      <a:pt x="108" y="65"/>
                    </a:cubicBezTo>
                    <a:cubicBezTo>
                      <a:pt x="160" y="45"/>
                      <a:pt x="186" y="26"/>
                      <a:pt x="190" y="19"/>
                    </a:cubicBezTo>
                    <a:cubicBezTo>
                      <a:pt x="186" y="18"/>
                      <a:pt x="175" y="18"/>
                      <a:pt x="149" y="25"/>
                    </a:cubicBezTo>
                    <a:cubicBezTo>
                      <a:pt x="146" y="13"/>
                      <a:pt x="146" y="13"/>
                      <a:pt x="146" y="13"/>
                    </a:cubicBezTo>
                    <a:cubicBezTo>
                      <a:pt x="196" y="0"/>
                      <a:pt x="200" y="10"/>
                      <a:pt x="202" y="14"/>
                    </a:cubicBezTo>
                    <a:cubicBezTo>
                      <a:pt x="205" y="22"/>
                      <a:pt x="198" y="32"/>
                      <a:pt x="177" y="45"/>
                    </a:cubicBezTo>
                    <a:cubicBezTo>
                      <a:pt x="161" y="55"/>
                      <a:pt x="138" y="66"/>
                      <a:pt x="113" y="76"/>
                    </a:cubicBezTo>
                    <a:cubicBezTo>
                      <a:pt x="105" y="80"/>
                      <a:pt x="53" y="100"/>
                      <a:pt x="24" y="1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grpSp>
      </p:grpSp>
      <p:grpSp>
        <p:nvGrpSpPr>
          <p:cNvPr id="25" name="组合 24"/>
          <p:cNvGrpSpPr/>
          <p:nvPr/>
        </p:nvGrpSpPr>
        <p:grpSpPr>
          <a:xfrm>
            <a:off x="5767947" y="3839212"/>
            <a:ext cx="661684" cy="661684"/>
            <a:chOff x="4007768" y="2647142"/>
            <a:chExt cx="914400" cy="914400"/>
          </a:xfrm>
        </p:grpSpPr>
        <p:sp>
          <p:nvSpPr>
            <p:cNvPr id="26" name="椭圆 25"/>
            <p:cNvSpPr/>
            <p:nvPr/>
          </p:nvSpPr>
          <p:spPr>
            <a:xfrm>
              <a:off x="4007768" y="2647142"/>
              <a:ext cx="914400" cy="914400"/>
            </a:xfrm>
            <a:prstGeom prst="ellipse">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2"/>
                </a:solidFill>
                <a:cs typeface="+mn-ea"/>
                <a:sym typeface="+mn-lt"/>
              </a:endParaRPr>
            </a:p>
          </p:txBody>
        </p:sp>
        <p:sp>
          <p:nvSpPr>
            <p:cNvPr id="27" name="Freeform 42"/>
            <p:cNvSpPr>
              <a:spLocks noEditPoints="1"/>
            </p:cNvSpPr>
            <p:nvPr/>
          </p:nvSpPr>
          <p:spPr bwMode="auto">
            <a:xfrm>
              <a:off x="4212555" y="2848189"/>
              <a:ext cx="504825" cy="539750"/>
            </a:xfrm>
            <a:custGeom>
              <a:avLst/>
              <a:gdLst>
                <a:gd name="T0" fmla="*/ 169 w 185"/>
                <a:gd name="T1" fmla="*/ 93 h 198"/>
                <a:gd name="T2" fmla="*/ 147 w 185"/>
                <a:gd name="T3" fmla="*/ 35 h 198"/>
                <a:gd name="T4" fmla="*/ 93 w 185"/>
                <a:gd name="T5" fmla="*/ 0 h 198"/>
                <a:gd name="T6" fmla="*/ 39 w 185"/>
                <a:gd name="T7" fmla="*/ 35 h 198"/>
                <a:gd name="T8" fmla="*/ 22 w 185"/>
                <a:gd name="T9" fmla="*/ 99 h 198"/>
                <a:gd name="T10" fmla="*/ 39 w 185"/>
                <a:gd name="T11" fmla="*/ 162 h 198"/>
                <a:gd name="T12" fmla="*/ 93 w 185"/>
                <a:gd name="T13" fmla="*/ 198 h 198"/>
                <a:gd name="T14" fmla="*/ 147 w 185"/>
                <a:gd name="T15" fmla="*/ 162 h 198"/>
                <a:gd name="T16" fmla="*/ 169 w 185"/>
                <a:gd name="T17" fmla="*/ 104 h 198"/>
                <a:gd name="T18" fmla="*/ 147 w 185"/>
                <a:gd name="T19" fmla="*/ 47 h 198"/>
                <a:gd name="T20" fmla="*/ 159 w 185"/>
                <a:gd name="T21" fmla="*/ 86 h 198"/>
                <a:gd name="T22" fmla="*/ 137 w 185"/>
                <a:gd name="T23" fmla="*/ 74 h 198"/>
                <a:gd name="T24" fmla="*/ 147 w 185"/>
                <a:gd name="T25" fmla="*/ 47 h 198"/>
                <a:gd name="T26" fmla="*/ 93 w 185"/>
                <a:gd name="T27" fmla="*/ 136 h 198"/>
                <a:gd name="T28" fmla="*/ 61 w 185"/>
                <a:gd name="T29" fmla="*/ 117 h 198"/>
                <a:gd name="T30" fmla="*/ 61 w 185"/>
                <a:gd name="T31" fmla="*/ 80 h 198"/>
                <a:gd name="T32" fmla="*/ 93 w 185"/>
                <a:gd name="T33" fmla="*/ 61 h 198"/>
                <a:gd name="T34" fmla="*/ 125 w 185"/>
                <a:gd name="T35" fmla="*/ 80 h 198"/>
                <a:gd name="T36" fmla="*/ 125 w 185"/>
                <a:gd name="T37" fmla="*/ 117 h 198"/>
                <a:gd name="T38" fmla="*/ 123 w 185"/>
                <a:gd name="T39" fmla="*/ 133 h 198"/>
                <a:gd name="T40" fmla="*/ 108 w 185"/>
                <a:gd name="T41" fmla="*/ 142 h 198"/>
                <a:gd name="T42" fmla="*/ 123 w 185"/>
                <a:gd name="T43" fmla="*/ 133 h 198"/>
                <a:gd name="T44" fmla="*/ 66 w 185"/>
                <a:gd name="T45" fmla="*/ 146 h 198"/>
                <a:gd name="T46" fmla="*/ 71 w 185"/>
                <a:gd name="T47" fmla="*/ 138 h 198"/>
                <a:gd name="T48" fmla="*/ 48 w 185"/>
                <a:gd name="T49" fmla="*/ 108 h 198"/>
                <a:gd name="T50" fmla="*/ 48 w 185"/>
                <a:gd name="T51" fmla="*/ 90 h 198"/>
                <a:gd name="T52" fmla="*/ 48 w 185"/>
                <a:gd name="T53" fmla="*/ 108 h 198"/>
                <a:gd name="T54" fmla="*/ 66 w 185"/>
                <a:gd name="T55" fmla="*/ 51 h 198"/>
                <a:gd name="T56" fmla="*/ 71 w 185"/>
                <a:gd name="T57" fmla="*/ 60 h 198"/>
                <a:gd name="T58" fmla="*/ 108 w 185"/>
                <a:gd name="T59" fmla="*/ 55 h 198"/>
                <a:gd name="T60" fmla="*/ 123 w 185"/>
                <a:gd name="T61" fmla="*/ 64 h 198"/>
                <a:gd name="T62" fmla="*/ 108 w 185"/>
                <a:gd name="T63" fmla="*/ 55 h 198"/>
                <a:gd name="T64" fmla="*/ 148 w 185"/>
                <a:gd name="T65" fmla="*/ 99 h 198"/>
                <a:gd name="T66" fmla="*/ 138 w 185"/>
                <a:gd name="T67" fmla="*/ 99 h 198"/>
                <a:gd name="T68" fmla="*/ 93 w 185"/>
                <a:gd name="T69" fmla="*/ 12 h 198"/>
                <a:gd name="T70" fmla="*/ 93 w 185"/>
                <a:gd name="T71" fmla="*/ 48 h 198"/>
                <a:gd name="T72" fmla="*/ 93 w 185"/>
                <a:gd name="T73" fmla="*/ 12 h 198"/>
                <a:gd name="T74" fmla="*/ 39 w 185"/>
                <a:gd name="T75" fmla="*/ 47 h 198"/>
                <a:gd name="T76" fmla="*/ 49 w 185"/>
                <a:gd name="T77" fmla="*/ 73 h 198"/>
                <a:gd name="T78" fmla="*/ 18 w 185"/>
                <a:gd name="T79" fmla="*/ 55 h 198"/>
                <a:gd name="T80" fmla="*/ 18 w 185"/>
                <a:gd name="T81" fmla="*/ 142 h 198"/>
                <a:gd name="T82" fmla="*/ 49 w 185"/>
                <a:gd name="T83" fmla="*/ 124 h 198"/>
                <a:gd name="T84" fmla="*/ 39 w 185"/>
                <a:gd name="T85" fmla="*/ 150 h 198"/>
                <a:gd name="T86" fmla="*/ 69 w 185"/>
                <a:gd name="T87" fmla="*/ 158 h 198"/>
                <a:gd name="T88" fmla="*/ 117 w 185"/>
                <a:gd name="T89" fmla="*/ 158 h 198"/>
                <a:gd name="T90" fmla="*/ 168 w 185"/>
                <a:gd name="T91" fmla="*/ 142 h 198"/>
                <a:gd name="T92" fmla="*/ 132 w 185"/>
                <a:gd name="T93" fmla="*/ 149 h 198"/>
                <a:gd name="T94" fmla="*/ 156 w 185"/>
                <a:gd name="T95" fmla="*/ 107 h 198"/>
                <a:gd name="T96" fmla="*/ 168 w 185"/>
                <a:gd name="T97" fmla="*/ 14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5" h="198">
                  <a:moveTo>
                    <a:pt x="164" y="99"/>
                  </a:moveTo>
                  <a:cubicBezTo>
                    <a:pt x="166" y="97"/>
                    <a:pt x="167" y="95"/>
                    <a:pt x="169" y="93"/>
                  </a:cubicBezTo>
                  <a:cubicBezTo>
                    <a:pt x="182" y="76"/>
                    <a:pt x="185" y="60"/>
                    <a:pt x="179" y="49"/>
                  </a:cubicBezTo>
                  <a:cubicBezTo>
                    <a:pt x="175" y="43"/>
                    <a:pt x="167" y="35"/>
                    <a:pt x="147" y="35"/>
                  </a:cubicBezTo>
                  <a:cubicBezTo>
                    <a:pt x="141" y="35"/>
                    <a:pt x="135" y="36"/>
                    <a:pt x="129" y="37"/>
                  </a:cubicBezTo>
                  <a:cubicBezTo>
                    <a:pt x="121" y="14"/>
                    <a:pt x="108" y="0"/>
                    <a:pt x="93" y="0"/>
                  </a:cubicBezTo>
                  <a:cubicBezTo>
                    <a:pt x="78" y="0"/>
                    <a:pt x="65" y="14"/>
                    <a:pt x="57" y="37"/>
                  </a:cubicBezTo>
                  <a:cubicBezTo>
                    <a:pt x="51" y="36"/>
                    <a:pt x="45" y="35"/>
                    <a:pt x="39" y="35"/>
                  </a:cubicBezTo>
                  <a:cubicBezTo>
                    <a:pt x="20" y="35"/>
                    <a:pt x="11" y="43"/>
                    <a:pt x="7" y="49"/>
                  </a:cubicBezTo>
                  <a:cubicBezTo>
                    <a:pt x="0" y="62"/>
                    <a:pt x="6" y="80"/>
                    <a:pt x="22" y="99"/>
                  </a:cubicBezTo>
                  <a:cubicBezTo>
                    <a:pt x="6" y="117"/>
                    <a:pt x="0" y="135"/>
                    <a:pt x="7" y="148"/>
                  </a:cubicBezTo>
                  <a:cubicBezTo>
                    <a:pt x="11" y="155"/>
                    <a:pt x="20" y="162"/>
                    <a:pt x="39" y="162"/>
                  </a:cubicBezTo>
                  <a:cubicBezTo>
                    <a:pt x="45" y="162"/>
                    <a:pt x="51" y="162"/>
                    <a:pt x="57" y="160"/>
                  </a:cubicBezTo>
                  <a:cubicBezTo>
                    <a:pt x="65" y="183"/>
                    <a:pt x="78" y="198"/>
                    <a:pt x="93" y="198"/>
                  </a:cubicBezTo>
                  <a:cubicBezTo>
                    <a:pt x="108" y="198"/>
                    <a:pt x="121" y="183"/>
                    <a:pt x="129" y="160"/>
                  </a:cubicBezTo>
                  <a:cubicBezTo>
                    <a:pt x="135" y="162"/>
                    <a:pt x="141" y="162"/>
                    <a:pt x="147" y="162"/>
                  </a:cubicBezTo>
                  <a:cubicBezTo>
                    <a:pt x="167" y="162"/>
                    <a:pt x="175" y="155"/>
                    <a:pt x="179" y="148"/>
                  </a:cubicBezTo>
                  <a:cubicBezTo>
                    <a:pt x="185" y="137"/>
                    <a:pt x="182" y="121"/>
                    <a:pt x="169" y="104"/>
                  </a:cubicBezTo>
                  <a:cubicBezTo>
                    <a:pt x="167" y="102"/>
                    <a:pt x="166" y="100"/>
                    <a:pt x="164" y="99"/>
                  </a:cubicBezTo>
                  <a:close/>
                  <a:moveTo>
                    <a:pt x="147" y="47"/>
                  </a:moveTo>
                  <a:cubicBezTo>
                    <a:pt x="158" y="47"/>
                    <a:pt x="165" y="50"/>
                    <a:pt x="168" y="55"/>
                  </a:cubicBezTo>
                  <a:cubicBezTo>
                    <a:pt x="172" y="62"/>
                    <a:pt x="169" y="73"/>
                    <a:pt x="159" y="86"/>
                  </a:cubicBezTo>
                  <a:cubicBezTo>
                    <a:pt x="158" y="87"/>
                    <a:pt x="157" y="89"/>
                    <a:pt x="156" y="90"/>
                  </a:cubicBezTo>
                  <a:cubicBezTo>
                    <a:pt x="150" y="84"/>
                    <a:pt x="144" y="79"/>
                    <a:pt x="137" y="74"/>
                  </a:cubicBezTo>
                  <a:cubicBezTo>
                    <a:pt x="136" y="65"/>
                    <a:pt x="134" y="56"/>
                    <a:pt x="132" y="49"/>
                  </a:cubicBezTo>
                  <a:cubicBezTo>
                    <a:pt x="137" y="48"/>
                    <a:pt x="142" y="47"/>
                    <a:pt x="147" y="47"/>
                  </a:cubicBezTo>
                  <a:close/>
                  <a:moveTo>
                    <a:pt x="110" y="127"/>
                  </a:moveTo>
                  <a:cubicBezTo>
                    <a:pt x="104" y="130"/>
                    <a:pt x="99" y="133"/>
                    <a:pt x="93" y="136"/>
                  </a:cubicBezTo>
                  <a:cubicBezTo>
                    <a:pt x="88" y="133"/>
                    <a:pt x="82" y="130"/>
                    <a:pt x="77" y="127"/>
                  </a:cubicBezTo>
                  <a:cubicBezTo>
                    <a:pt x="71" y="124"/>
                    <a:pt x="66" y="121"/>
                    <a:pt x="61" y="117"/>
                  </a:cubicBezTo>
                  <a:cubicBezTo>
                    <a:pt x="60" y="111"/>
                    <a:pt x="60" y="105"/>
                    <a:pt x="60" y="99"/>
                  </a:cubicBezTo>
                  <a:cubicBezTo>
                    <a:pt x="60" y="92"/>
                    <a:pt x="60" y="86"/>
                    <a:pt x="61" y="80"/>
                  </a:cubicBezTo>
                  <a:cubicBezTo>
                    <a:pt x="66" y="77"/>
                    <a:pt x="71" y="73"/>
                    <a:pt x="77" y="70"/>
                  </a:cubicBezTo>
                  <a:cubicBezTo>
                    <a:pt x="82" y="67"/>
                    <a:pt x="88" y="64"/>
                    <a:pt x="93" y="61"/>
                  </a:cubicBezTo>
                  <a:cubicBezTo>
                    <a:pt x="99" y="64"/>
                    <a:pt x="104" y="67"/>
                    <a:pt x="110" y="70"/>
                  </a:cubicBezTo>
                  <a:cubicBezTo>
                    <a:pt x="115" y="73"/>
                    <a:pt x="120" y="77"/>
                    <a:pt x="125" y="80"/>
                  </a:cubicBezTo>
                  <a:cubicBezTo>
                    <a:pt x="126" y="86"/>
                    <a:pt x="126" y="92"/>
                    <a:pt x="126" y="99"/>
                  </a:cubicBezTo>
                  <a:cubicBezTo>
                    <a:pt x="126" y="105"/>
                    <a:pt x="126" y="111"/>
                    <a:pt x="125" y="117"/>
                  </a:cubicBezTo>
                  <a:cubicBezTo>
                    <a:pt x="120" y="121"/>
                    <a:pt x="115" y="124"/>
                    <a:pt x="110" y="127"/>
                  </a:cubicBezTo>
                  <a:close/>
                  <a:moveTo>
                    <a:pt x="123" y="133"/>
                  </a:moveTo>
                  <a:cubicBezTo>
                    <a:pt x="122" y="138"/>
                    <a:pt x="122" y="142"/>
                    <a:pt x="120" y="146"/>
                  </a:cubicBezTo>
                  <a:cubicBezTo>
                    <a:pt x="116" y="145"/>
                    <a:pt x="112" y="144"/>
                    <a:pt x="108" y="142"/>
                  </a:cubicBezTo>
                  <a:cubicBezTo>
                    <a:pt x="110" y="141"/>
                    <a:pt x="113" y="139"/>
                    <a:pt x="116" y="138"/>
                  </a:cubicBezTo>
                  <a:cubicBezTo>
                    <a:pt x="118" y="136"/>
                    <a:pt x="121" y="135"/>
                    <a:pt x="123" y="133"/>
                  </a:cubicBezTo>
                  <a:close/>
                  <a:moveTo>
                    <a:pt x="78" y="142"/>
                  </a:moveTo>
                  <a:cubicBezTo>
                    <a:pt x="74" y="144"/>
                    <a:pt x="70" y="145"/>
                    <a:pt x="66" y="146"/>
                  </a:cubicBezTo>
                  <a:cubicBezTo>
                    <a:pt x="65" y="142"/>
                    <a:pt x="64" y="138"/>
                    <a:pt x="63" y="133"/>
                  </a:cubicBezTo>
                  <a:cubicBezTo>
                    <a:pt x="65" y="135"/>
                    <a:pt x="68" y="136"/>
                    <a:pt x="71" y="138"/>
                  </a:cubicBezTo>
                  <a:cubicBezTo>
                    <a:pt x="73" y="139"/>
                    <a:pt x="76" y="141"/>
                    <a:pt x="78" y="142"/>
                  </a:cubicBezTo>
                  <a:close/>
                  <a:moveTo>
                    <a:pt x="48" y="108"/>
                  </a:moveTo>
                  <a:cubicBezTo>
                    <a:pt x="45" y="105"/>
                    <a:pt x="41" y="102"/>
                    <a:pt x="38" y="99"/>
                  </a:cubicBezTo>
                  <a:cubicBezTo>
                    <a:pt x="41" y="96"/>
                    <a:pt x="45" y="93"/>
                    <a:pt x="48" y="90"/>
                  </a:cubicBezTo>
                  <a:cubicBezTo>
                    <a:pt x="48" y="93"/>
                    <a:pt x="48" y="96"/>
                    <a:pt x="48" y="99"/>
                  </a:cubicBezTo>
                  <a:cubicBezTo>
                    <a:pt x="48" y="102"/>
                    <a:pt x="48" y="105"/>
                    <a:pt x="48" y="108"/>
                  </a:cubicBezTo>
                  <a:close/>
                  <a:moveTo>
                    <a:pt x="63" y="64"/>
                  </a:moveTo>
                  <a:cubicBezTo>
                    <a:pt x="64" y="60"/>
                    <a:pt x="65" y="55"/>
                    <a:pt x="66" y="51"/>
                  </a:cubicBezTo>
                  <a:cubicBezTo>
                    <a:pt x="70" y="52"/>
                    <a:pt x="74" y="54"/>
                    <a:pt x="78" y="55"/>
                  </a:cubicBezTo>
                  <a:cubicBezTo>
                    <a:pt x="76" y="57"/>
                    <a:pt x="73" y="58"/>
                    <a:pt x="71" y="60"/>
                  </a:cubicBezTo>
                  <a:cubicBezTo>
                    <a:pt x="68" y="61"/>
                    <a:pt x="65" y="63"/>
                    <a:pt x="63" y="64"/>
                  </a:cubicBezTo>
                  <a:close/>
                  <a:moveTo>
                    <a:pt x="108" y="55"/>
                  </a:moveTo>
                  <a:cubicBezTo>
                    <a:pt x="112" y="54"/>
                    <a:pt x="116" y="52"/>
                    <a:pt x="120" y="51"/>
                  </a:cubicBezTo>
                  <a:cubicBezTo>
                    <a:pt x="122" y="55"/>
                    <a:pt x="122" y="60"/>
                    <a:pt x="123" y="64"/>
                  </a:cubicBezTo>
                  <a:cubicBezTo>
                    <a:pt x="121" y="63"/>
                    <a:pt x="118" y="61"/>
                    <a:pt x="116" y="60"/>
                  </a:cubicBezTo>
                  <a:cubicBezTo>
                    <a:pt x="113" y="58"/>
                    <a:pt x="110" y="57"/>
                    <a:pt x="108" y="55"/>
                  </a:cubicBezTo>
                  <a:close/>
                  <a:moveTo>
                    <a:pt x="138" y="90"/>
                  </a:moveTo>
                  <a:cubicBezTo>
                    <a:pt x="141" y="93"/>
                    <a:pt x="145" y="96"/>
                    <a:pt x="148" y="99"/>
                  </a:cubicBezTo>
                  <a:cubicBezTo>
                    <a:pt x="145" y="102"/>
                    <a:pt x="141" y="105"/>
                    <a:pt x="138" y="108"/>
                  </a:cubicBezTo>
                  <a:cubicBezTo>
                    <a:pt x="138" y="105"/>
                    <a:pt x="138" y="102"/>
                    <a:pt x="138" y="99"/>
                  </a:cubicBezTo>
                  <a:cubicBezTo>
                    <a:pt x="138" y="96"/>
                    <a:pt x="138" y="93"/>
                    <a:pt x="138" y="90"/>
                  </a:cubicBezTo>
                  <a:close/>
                  <a:moveTo>
                    <a:pt x="93" y="12"/>
                  </a:moveTo>
                  <a:cubicBezTo>
                    <a:pt x="102" y="12"/>
                    <a:pt x="110" y="22"/>
                    <a:pt x="117" y="40"/>
                  </a:cubicBezTo>
                  <a:cubicBezTo>
                    <a:pt x="109" y="42"/>
                    <a:pt x="101" y="45"/>
                    <a:pt x="93" y="48"/>
                  </a:cubicBezTo>
                  <a:cubicBezTo>
                    <a:pt x="85" y="45"/>
                    <a:pt x="77" y="42"/>
                    <a:pt x="69" y="40"/>
                  </a:cubicBezTo>
                  <a:cubicBezTo>
                    <a:pt x="76" y="22"/>
                    <a:pt x="85" y="12"/>
                    <a:pt x="93" y="12"/>
                  </a:cubicBezTo>
                  <a:close/>
                  <a:moveTo>
                    <a:pt x="18" y="55"/>
                  </a:moveTo>
                  <a:cubicBezTo>
                    <a:pt x="21" y="50"/>
                    <a:pt x="28" y="47"/>
                    <a:pt x="39" y="47"/>
                  </a:cubicBezTo>
                  <a:cubicBezTo>
                    <a:pt x="44" y="47"/>
                    <a:pt x="49" y="48"/>
                    <a:pt x="54" y="49"/>
                  </a:cubicBezTo>
                  <a:cubicBezTo>
                    <a:pt x="52" y="56"/>
                    <a:pt x="50" y="65"/>
                    <a:pt x="49" y="73"/>
                  </a:cubicBezTo>
                  <a:cubicBezTo>
                    <a:pt x="42" y="79"/>
                    <a:pt x="36" y="84"/>
                    <a:pt x="30" y="90"/>
                  </a:cubicBezTo>
                  <a:cubicBezTo>
                    <a:pt x="18" y="75"/>
                    <a:pt x="14" y="62"/>
                    <a:pt x="18" y="55"/>
                  </a:cubicBezTo>
                  <a:close/>
                  <a:moveTo>
                    <a:pt x="39" y="150"/>
                  </a:moveTo>
                  <a:cubicBezTo>
                    <a:pt x="28" y="150"/>
                    <a:pt x="21" y="147"/>
                    <a:pt x="18" y="142"/>
                  </a:cubicBezTo>
                  <a:cubicBezTo>
                    <a:pt x="14" y="135"/>
                    <a:pt x="18" y="122"/>
                    <a:pt x="30" y="108"/>
                  </a:cubicBezTo>
                  <a:cubicBezTo>
                    <a:pt x="36" y="113"/>
                    <a:pt x="42" y="119"/>
                    <a:pt x="49" y="124"/>
                  </a:cubicBezTo>
                  <a:cubicBezTo>
                    <a:pt x="50" y="133"/>
                    <a:pt x="52" y="141"/>
                    <a:pt x="54" y="149"/>
                  </a:cubicBezTo>
                  <a:cubicBezTo>
                    <a:pt x="49" y="150"/>
                    <a:pt x="44" y="150"/>
                    <a:pt x="39" y="150"/>
                  </a:cubicBezTo>
                  <a:close/>
                  <a:moveTo>
                    <a:pt x="93" y="186"/>
                  </a:moveTo>
                  <a:cubicBezTo>
                    <a:pt x="85" y="186"/>
                    <a:pt x="76" y="175"/>
                    <a:pt x="69" y="158"/>
                  </a:cubicBezTo>
                  <a:cubicBezTo>
                    <a:pt x="77" y="155"/>
                    <a:pt x="85" y="153"/>
                    <a:pt x="93" y="149"/>
                  </a:cubicBezTo>
                  <a:cubicBezTo>
                    <a:pt x="101" y="153"/>
                    <a:pt x="109" y="155"/>
                    <a:pt x="117" y="158"/>
                  </a:cubicBezTo>
                  <a:cubicBezTo>
                    <a:pt x="110" y="175"/>
                    <a:pt x="102" y="186"/>
                    <a:pt x="93" y="186"/>
                  </a:cubicBezTo>
                  <a:close/>
                  <a:moveTo>
                    <a:pt x="168" y="142"/>
                  </a:moveTo>
                  <a:cubicBezTo>
                    <a:pt x="165" y="147"/>
                    <a:pt x="158" y="150"/>
                    <a:pt x="147" y="150"/>
                  </a:cubicBezTo>
                  <a:cubicBezTo>
                    <a:pt x="142" y="150"/>
                    <a:pt x="137" y="150"/>
                    <a:pt x="132" y="149"/>
                  </a:cubicBezTo>
                  <a:cubicBezTo>
                    <a:pt x="134" y="141"/>
                    <a:pt x="136" y="133"/>
                    <a:pt x="137" y="124"/>
                  </a:cubicBezTo>
                  <a:cubicBezTo>
                    <a:pt x="144" y="119"/>
                    <a:pt x="150" y="113"/>
                    <a:pt x="156" y="107"/>
                  </a:cubicBezTo>
                  <a:cubicBezTo>
                    <a:pt x="157" y="109"/>
                    <a:pt x="158" y="110"/>
                    <a:pt x="159" y="111"/>
                  </a:cubicBezTo>
                  <a:cubicBezTo>
                    <a:pt x="169" y="124"/>
                    <a:pt x="172" y="135"/>
                    <a:pt x="168" y="142"/>
                  </a:cubicBez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grpSp>
      <p:grpSp>
        <p:nvGrpSpPr>
          <p:cNvPr id="28" name="组合 27"/>
          <p:cNvGrpSpPr/>
          <p:nvPr/>
        </p:nvGrpSpPr>
        <p:grpSpPr>
          <a:xfrm>
            <a:off x="8799183" y="2985286"/>
            <a:ext cx="656440" cy="656440"/>
            <a:chOff x="544648" y="4362445"/>
            <a:chExt cx="914400" cy="914400"/>
          </a:xfrm>
        </p:grpSpPr>
        <p:sp>
          <p:nvSpPr>
            <p:cNvPr id="29" name="椭圆 28"/>
            <p:cNvSpPr/>
            <p:nvPr/>
          </p:nvSpPr>
          <p:spPr>
            <a:xfrm>
              <a:off x="544648" y="4362445"/>
              <a:ext cx="914400" cy="914400"/>
            </a:xfrm>
            <a:prstGeom prst="ellipse">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2"/>
                </a:solidFill>
                <a:cs typeface="+mn-ea"/>
                <a:sym typeface="+mn-lt"/>
              </a:endParaRPr>
            </a:p>
          </p:txBody>
        </p:sp>
        <p:grpSp>
          <p:nvGrpSpPr>
            <p:cNvPr id="30" name="组合 29"/>
            <p:cNvGrpSpPr/>
            <p:nvPr/>
          </p:nvGrpSpPr>
          <p:grpSpPr>
            <a:xfrm>
              <a:off x="765546" y="4589256"/>
              <a:ext cx="536575" cy="436563"/>
              <a:chOff x="3669507" y="935831"/>
              <a:chExt cx="536575" cy="436563"/>
            </a:xfrm>
            <a:solidFill>
              <a:schemeClr val="bg1">
                <a:lumMod val="95000"/>
              </a:schemeClr>
            </a:solidFill>
          </p:grpSpPr>
          <p:sp>
            <p:nvSpPr>
              <p:cNvPr id="31" name="Freeform 152"/>
              <p:cNvSpPr/>
              <p:nvPr/>
            </p:nvSpPr>
            <p:spPr bwMode="auto">
              <a:xfrm>
                <a:off x="3669507" y="1000919"/>
                <a:ext cx="517525" cy="171450"/>
              </a:xfrm>
              <a:custGeom>
                <a:avLst/>
                <a:gdLst>
                  <a:gd name="T0" fmla="*/ 189 w 190"/>
                  <a:gd name="T1" fmla="*/ 21 h 63"/>
                  <a:gd name="T2" fmla="*/ 187 w 190"/>
                  <a:gd name="T3" fmla="*/ 18 h 63"/>
                  <a:gd name="T4" fmla="*/ 127 w 190"/>
                  <a:gd name="T5" fmla="*/ 0 h 63"/>
                  <a:gd name="T6" fmla="*/ 127 w 190"/>
                  <a:gd name="T7" fmla="*/ 2 h 63"/>
                  <a:gd name="T8" fmla="*/ 125 w 190"/>
                  <a:gd name="T9" fmla="*/ 7 h 63"/>
                  <a:gd name="T10" fmla="*/ 82 w 190"/>
                  <a:gd name="T11" fmla="*/ 19 h 63"/>
                  <a:gd name="T12" fmla="*/ 59 w 190"/>
                  <a:gd name="T13" fmla="*/ 16 h 63"/>
                  <a:gd name="T14" fmla="*/ 56 w 190"/>
                  <a:gd name="T15" fmla="*/ 12 h 63"/>
                  <a:gd name="T16" fmla="*/ 56 w 190"/>
                  <a:gd name="T17" fmla="*/ 10 h 63"/>
                  <a:gd name="T18" fmla="*/ 2 w 190"/>
                  <a:gd name="T19" fmla="*/ 42 h 63"/>
                  <a:gd name="T20" fmla="*/ 2 w 190"/>
                  <a:gd name="T21" fmla="*/ 42 h 63"/>
                  <a:gd name="T22" fmla="*/ 2 w 190"/>
                  <a:gd name="T23" fmla="*/ 42 h 63"/>
                  <a:gd name="T24" fmla="*/ 1 w 190"/>
                  <a:gd name="T25" fmla="*/ 43 h 63"/>
                  <a:gd name="T26" fmla="*/ 1 w 190"/>
                  <a:gd name="T27" fmla="*/ 44 h 63"/>
                  <a:gd name="T28" fmla="*/ 0 w 190"/>
                  <a:gd name="T29" fmla="*/ 45 h 63"/>
                  <a:gd name="T30" fmla="*/ 0 w 190"/>
                  <a:gd name="T31" fmla="*/ 45 h 63"/>
                  <a:gd name="T32" fmla="*/ 0 w 190"/>
                  <a:gd name="T33" fmla="*/ 46 h 63"/>
                  <a:gd name="T34" fmla="*/ 0 w 190"/>
                  <a:gd name="T35" fmla="*/ 47 h 63"/>
                  <a:gd name="T36" fmla="*/ 1 w 190"/>
                  <a:gd name="T37" fmla="*/ 48 h 63"/>
                  <a:gd name="T38" fmla="*/ 1 w 190"/>
                  <a:gd name="T39" fmla="*/ 48 h 63"/>
                  <a:gd name="T40" fmla="*/ 2 w 190"/>
                  <a:gd name="T41" fmla="*/ 49 h 63"/>
                  <a:gd name="T42" fmla="*/ 2 w 190"/>
                  <a:gd name="T43" fmla="*/ 49 h 63"/>
                  <a:gd name="T44" fmla="*/ 80 w 190"/>
                  <a:gd name="T45" fmla="*/ 63 h 63"/>
                  <a:gd name="T46" fmla="*/ 187 w 190"/>
                  <a:gd name="T47" fmla="*/ 26 h 63"/>
                  <a:gd name="T48" fmla="*/ 188 w 190"/>
                  <a:gd name="T49" fmla="*/ 25 h 63"/>
                  <a:gd name="T50" fmla="*/ 189 w 190"/>
                  <a:gd name="T51" fmla="*/ 2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0" h="63">
                    <a:moveTo>
                      <a:pt x="189" y="21"/>
                    </a:moveTo>
                    <a:cubicBezTo>
                      <a:pt x="189" y="20"/>
                      <a:pt x="188" y="19"/>
                      <a:pt x="187" y="18"/>
                    </a:cubicBezTo>
                    <a:cubicBezTo>
                      <a:pt x="127" y="0"/>
                      <a:pt x="127" y="0"/>
                      <a:pt x="127" y="0"/>
                    </a:cubicBezTo>
                    <a:cubicBezTo>
                      <a:pt x="127" y="1"/>
                      <a:pt x="127" y="2"/>
                      <a:pt x="127" y="2"/>
                    </a:cubicBezTo>
                    <a:cubicBezTo>
                      <a:pt x="127" y="4"/>
                      <a:pt x="127" y="6"/>
                      <a:pt x="125" y="7"/>
                    </a:cubicBezTo>
                    <a:cubicBezTo>
                      <a:pt x="112" y="15"/>
                      <a:pt x="98" y="19"/>
                      <a:pt x="82" y="19"/>
                    </a:cubicBezTo>
                    <a:cubicBezTo>
                      <a:pt x="72" y="19"/>
                      <a:pt x="64" y="17"/>
                      <a:pt x="59" y="16"/>
                    </a:cubicBezTo>
                    <a:cubicBezTo>
                      <a:pt x="57" y="15"/>
                      <a:pt x="56" y="14"/>
                      <a:pt x="56" y="12"/>
                    </a:cubicBezTo>
                    <a:cubicBezTo>
                      <a:pt x="56" y="12"/>
                      <a:pt x="56" y="11"/>
                      <a:pt x="56" y="10"/>
                    </a:cubicBezTo>
                    <a:cubicBezTo>
                      <a:pt x="2" y="42"/>
                      <a:pt x="2" y="42"/>
                      <a:pt x="2" y="42"/>
                    </a:cubicBezTo>
                    <a:cubicBezTo>
                      <a:pt x="2" y="42"/>
                      <a:pt x="2" y="42"/>
                      <a:pt x="2" y="42"/>
                    </a:cubicBezTo>
                    <a:cubicBezTo>
                      <a:pt x="2" y="42"/>
                      <a:pt x="2" y="42"/>
                      <a:pt x="2" y="42"/>
                    </a:cubicBezTo>
                    <a:cubicBezTo>
                      <a:pt x="1" y="43"/>
                      <a:pt x="1" y="43"/>
                      <a:pt x="1" y="43"/>
                    </a:cubicBezTo>
                    <a:cubicBezTo>
                      <a:pt x="1" y="43"/>
                      <a:pt x="1" y="44"/>
                      <a:pt x="1" y="44"/>
                    </a:cubicBezTo>
                    <a:cubicBezTo>
                      <a:pt x="0" y="44"/>
                      <a:pt x="0" y="44"/>
                      <a:pt x="0" y="45"/>
                    </a:cubicBezTo>
                    <a:cubicBezTo>
                      <a:pt x="0" y="45"/>
                      <a:pt x="0" y="45"/>
                      <a:pt x="0" y="45"/>
                    </a:cubicBezTo>
                    <a:cubicBezTo>
                      <a:pt x="0" y="45"/>
                      <a:pt x="0" y="46"/>
                      <a:pt x="0" y="46"/>
                    </a:cubicBezTo>
                    <a:cubicBezTo>
                      <a:pt x="0" y="46"/>
                      <a:pt x="0" y="47"/>
                      <a:pt x="0" y="47"/>
                    </a:cubicBezTo>
                    <a:cubicBezTo>
                      <a:pt x="0" y="47"/>
                      <a:pt x="0" y="47"/>
                      <a:pt x="1" y="48"/>
                    </a:cubicBezTo>
                    <a:cubicBezTo>
                      <a:pt x="1" y="48"/>
                      <a:pt x="1" y="48"/>
                      <a:pt x="1" y="48"/>
                    </a:cubicBezTo>
                    <a:cubicBezTo>
                      <a:pt x="1" y="48"/>
                      <a:pt x="1" y="49"/>
                      <a:pt x="2" y="49"/>
                    </a:cubicBezTo>
                    <a:cubicBezTo>
                      <a:pt x="2" y="49"/>
                      <a:pt x="2" y="49"/>
                      <a:pt x="2" y="49"/>
                    </a:cubicBezTo>
                    <a:cubicBezTo>
                      <a:pt x="3" y="50"/>
                      <a:pt x="37" y="63"/>
                      <a:pt x="80" y="63"/>
                    </a:cubicBezTo>
                    <a:cubicBezTo>
                      <a:pt x="114" y="63"/>
                      <a:pt x="153" y="55"/>
                      <a:pt x="187" y="26"/>
                    </a:cubicBezTo>
                    <a:cubicBezTo>
                      <a:pt x="187" y="26"/>
                      <a:pt x="188" y="26"/>
                      <a:pt x="188" y="25"/>
                    </a:cubicBezTo>
                    <a:cubicBezTo>
                      <a:pt x="189" y="24"/>
                      <a:pt x="190" y="23"/>
                      <a:pt x="1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32" name="Freeform 153"/>
              <p:cNvSpPr/>
              <p:nvPr/>
            </p:nvSpPr>
            <p:spPr bwMode="auto">
              <a:xfrm>
                <a:off x="3834607" y="935831"/>
                <a:ext cx="166688" cy="109538"/>
              </a:xfrm>
              <a:custGeom>
                <a:avLst/>
                <a:gdLst>
                  <a:gd name="T0" fmla="*/ 61 w 61"/>
                  <a:gd name="T1" fmla="*/ 26 h 40"/>
                  <a:gd name="T2" fmla="*/ 60 w 61"/>
                  <a:gd name="T3" fmla="*/ 24 h 40"/>
                  <a:gd name="T4" fmla="*/ 31 w 61"/>
                  <a:gd name="T5" fmla="*/ 0 h 40"/>
                  <a:gd name="T6" fmla="*/ 0 w 61"/>
                  <a:gd name="T7" fmla="*/ 31 h 40"/>
                  <a:gd name="T8" fmla="*/ 0 w 61"/>
                  <a:gd name="T9" fmla="*/ 32 h 40"/>
                  <a:gd name="T10" fmla="*/ 0 w 61"/>
                  <a:gd name="T11" fmla="*/ 34 h 40"/>
                  <a:gd name="T12" fmla="*/ 2 w 61"/>
                  <a:gd name="T13" fmla="*/ 37 h 40"/>
                  <a:gd name="T14" fmla="*/ 23 w 61"/>
                  <a:gd name="T15" fmla="*/ 40 h 40"/>
                  <a:gd name="T16" fmla="*/ 59 w 61"/>
                  <a:gd name="T17" fmla="*/ 29 h 40"/>
                  <a:gd name="T18" fmla="*/ 61 w 61"/>
                  <a:gd name="T19" fmla="*/ 2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40">
                    <a:moveTo>
                      <a:pt x="61" y="26"/>
                    </a:moveTo>
                    <a:cubicBezTo>
                      <a:pt x="61" y="25"/>
                      <a:pt x="60" y="24"/>
                      <a:pt x="60" y="24"/>
                    </a:cubicBezTo>
                    <a:cubicBezTo>
                      <a:pt x="57" y="10"/>
                      <a:pt x="45" y="0"/>
                      <a:pt x="31" y="0"/>
                    </a:cubicBezTo>
                    <a:cubicBezTo>
                      <a:pt x="14" y="0"/>
                      <a:pt x="0" y="14"/>
                      <a:pt x="0" y="31"/>
                    </a:cubicBezTo>
                    <a:cubicBezTo>
                      <a:pt x="0" y="31"/>
                      <a:pt x="0" y="32"/>
                      <a:pt x="0" y="32"/>
                    </a:cubicBezTo>
                    <a:cubicBezTo>
                      <a:pt x="0" y="33"/>
                      <a:pt x="0" y="33"/>
                      <a:pt x="0" y="34"/>
                    </a:cubicBezTo>
                    <a:cubicBezTo>
                      <a:pt x="0" y="35"/>
                      <a:pt x="1" y="36"/>
                      <a:pt x="2" y="37"/>
                    </a:cubicBezTo>
                    <a:cubicBezTo>
                      <a:pt x="7" y="38"/>
                      <a:pt x="14" y="40"/>
                      <a:pt x="23" y="40"/>
                    </a:cubicBezTo>
                    <a:cubicBezTo>
                      <a:pt x="36" y="40"/>
                      <a:pt x="48" y="36"/>
                      <a:pt x="59" y="29"/>
                    </a:cubicBezTo>
                    <a:cubicBezTo>
                      <a:pt x="60" y="28"/>
                      <a:pt x="61" y="27"/>
                      <a:pt x="61"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33" name="Freeform 154"/>
              <p:cNvSpPr/>
              <p:nvPr/>
            </p:nvSpPr>
            <p:spPr bwMode="auto">
              <a:xfrm>
                <a:off x="3674269" y="1085056"/>
                <a:ext cx="531813" cy="287338"/>
              </a:xfrm>
              <a:custGeom>
                <a:avLst/>
                <a:gdLst>
                  <a:gd name="T0" fmla="*/ 193 w 195"/>
                  <a:gd name="T1" fmla="*/ 97 h 105"/>
                  <a:gd name="T2" fmla="*/ 161 w 195"/>
                  <a:gd name="T3" fmla="*/ 30 h 105"/>
                  <a:gd name="T4" fmla="*/ 185 w 195"/>
                  <a:gd name="T5" fmla="*/ 0 h 105"/>
                  <a:gd name="T6" fmla="*/ 78 w 195"/>
                  <a:gd name="T7" fmla="*/ 37 h 105"/>
                  <a:gd name="T8" fmla="*/ 0 w 195"/>
                  <a:gd name="T9" fmla="*/ 24 h 105"/>
                  <a:gd name="T10" fmla="*/ 0 w 195"/>
                  <a:gd name="T11" fmla="*/ 23 h 105"/>
                  <a:gd name="T12" fmla="*/ 0 w 195"/>
                  <a:gd name="T13" fmla="*/ 23 h 105"/>
                  <a:gd name="T14" fmla="*/ 4 w 195"/>
                  <a:gd name="T15" fmla="*/ 26 h 105"/>
                  <a:gd name="T16" fmla="*/ 41 w 195"/>
                  <a:gd name="T17" fmla="*/ 50 h 105"/>
                  <a:gd name="T18" fmla="*/ 19 w 195"/>
                  <a:gd name="T19" fmla="*/ 97 h 105"/>
                  <a:gd name="T20" fmla="*/ 22 w 195"/>
                  <a:gd name="T21" fmla="*/ 105 h 105"/>
                  <a:gd name="T22" fmla="*/ 25 w 195"/>
                  <a:gd name="T23" fmla="*/ 105 h 105"/>
                  <a:gd name="T24" fmla="*/ 30 w 195"/>
                  <a:gd name="T25" fmla="*/ 102 h 105"/>
                  <a:gd name="T26" fmla="*/ 52 w 195"/>
                  <a:gd name="T27" fmla="*/ 56 h 105"/>
                  <a:gd name="T28" fmla="*/ 62 w 195"/>
                  <a:gd name="T29" fmla="*/ 61 h 105"/>
                  <a:gd name="T30" fmla="*/ 66 w 195"/>
                  <a:gd name="T31" fmla="*/ 63 h 105"/>
                  <a:gd name="T32" fmla="*/ 103 w 195"/>
                  <a:gd name="T33" fmla="*/ 74 h 105"/>
                  <a:gd name="T34" fmla="*/ 110 w 195"/>
                  <a:gd name="T35" fmla="*/ 73 h 105"/>
                  <a:gd name="T36" fmla="*/ 143 w 195"/>
                  <a:gd name="T37" fmla="*/ 50 h 105"/>
                  <a:gd name="T38" fmla="*/ 146 w 195"/>
                  <a:gd name="T39" fmla="*/ 46 h 105"/>
                  <a:gd name="T40" fmla="*/ 152 w 195"/>
                  <a:gd name="T41" fmla="*/ 40 h 105"/>
                  <a:gd name="T42" fmla="*/ 183 w 195"/>
                  <a:gd name="T43" fmla="*/ 102 h 105"/>
                  <a:gd name="T44" fmla="*/ 188 w 195"/>
                  <a:gd name="T45" fmla="*/ 105 h 105"/>
                  <a:gd name="T46" fmla="*/ 191 w 195"/>
                  <a:gd name="T47" fmla="*/ 105 h 105"/>
                  <a:gd name="T48" fmla="*/ 193 w 195"/>
                  <a:gd name="T49" fmla="*/ 97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5" h="105">
                    <a:moveTo>
                      <a:pt x="193" y="97"/>
                    </a:moveTo>
                    <a:cubicBezTo>
                      <a:pt x="161" y="30"/>
                      <a:pt x="161" y="30"/>
                      <a:pt x="161" y="30"/>
                    </a:cubicBezTo>
                    <a:cubicBezTo>
                      <a:pt x="172" y="17"/>
                      <a:pt x="181" y="5"/>
                      <a:pt x="185" y="0"/>
                    </a:cubicBezTo>
                    <a:cubicBezTo>
                      <a:pt x="151" y="29"/>
                      <a:pt x="112" y="37"/>
                      <a:pt x="78" y="37"/>
                    </a:cubicBezTo>
                    <a:cubicBezTo>
                      <a:pt x="35" y="37"/>
                      <a:pt x="1" y="24"/>
                      <a:pt x="0" y="24"/>
                    </a:cubicBezTo>
                    <a:cubicBezTo>
                      <a:pt x="0" y="23"/>
                      <a:pt x="0" y="23"/>
                      <a:pt x="0" y="23"/>
                    </a:cubicBezTo>
                    <a:cubicBezTo>
                      <a:pt x="0" y="23"/>
                      <a:pt x="0" y="23"/>
                      <a:pt x="0" y="23"/>
                    </a:cubicBezTo>
                    <a:cubicBezTo>
                      <a:pt x="1" y="24"/>
                      <a:pt x="2" y="25"/>
                      <a:pt x="4" y="26"/>
                    </a:cubicBezTo>
                    <a:cubicBezTo>
                      <a:pt x="11" y="31"/>
                      <a:pt x="25" y="41"/>
                      <a:pt x="41" y="50"/>
                    </a:cubicBezTo>
                    <a:cubicBezTo>
                      <a:pt x="19" y="97"/>
                      <a:pt x="19" y="97"/>
                      <a:pt x="19" y="97"/>
                    </a:cubicBezTo>
                    <a:cubicBezTo>
                      <a:pt x="18" y="100"/>
                      <a:pt x="19" y="103"/>
                      <a:pt x="22" y="105"/>
                    </a:cubicBezTo>
                    <a:cubicBezTo>
                      <a:pt x="23" y="105"/>
                      <a:pt x="24" y="105"/>
                      <a:pt x="25" y="105"/>
                    </a:cubicBezTo>
                    <a:cubicBezTo>
                      <a:pt x="27" y="105"/>
                      <a:pt x="29" y="104"/>
                      <a:pt x="30" y="102"/>
                    </a:cubicBezTo>
                    <a:cubicBezTo>
                      <a:pt x="52" y="56"/>
                      <a:pt x="52" y="56"/>
                      <a:pt x="52" y="56"/>
                    </a:cubicBezTo>
                    <a:cubicBezTo>
                      <a:pt x="55" y="58"/>
                      <a:pt x="58" y="59"/>
                      <a:pt x="62" y="61"/>
                    </a:cubicBezTo>
                    <a:cubicBezTo>
                      <a:pt x="66" y="63"/>
                      <a:pt x="66" y="63"/>
                      <a:pt x="66" y="63"/>
                    </a:cubicBezTo>
                    <a:cubicBezTo>
                      <a:pt x="82" y="70"/>
                      <a:pt x="94" y="74"/>
                      <a:pt x="103" y="74"/>
                    </a:cubicBezTo>
                    <a:cubicBezTo>
                      <a:pt x="106" y="74"/>
                      <a:pt x="108" y="73"/>
                      <a:pt x="110" y="73"/>
                    </a:cubicBezTo>
                    <a:cubicBezTo>
                      <a:pt x="119" y="70"/>
                      <a:pt x="130" y="63"/>
                      <a:pt x="143" y="50"/>
                    </a:cubicBezTo>
                    <a:cubicBezTo>
                      <a:pt x="146" y="46"/>
                      <a:pt x="146" y="46"/>
                      <a:pt x="146" y="46"/>
                    </a:cubicBezTo>
                    <a:cubicBezTo>
                      <a:pt x="148" y="44"/>
                      <a:pt x="150" y="42"/>
                      <a:pt x="152" y="40"/>
                    </a:cubicBezTo>
                    <a:cubicBezTo>
                      <a:pt x="183" y="102"/>
                      <a:pt x="183" y="102"/>
                      <a:pt x="183" y="102"/>
                    </a:cubicBezTo>
                    <a:cubicBezTo>
                      <a:pt x="184" y="104"/>
                      <a:pt x="186" y="105"/>
                      <a:pt x="188" y="105"/>
                    </a:cubicBezTo>
                    <a:cubicBezTo>
                      <a:pt x="189" y="105"/>
                      <a:pt x="190" y="105"/>
                      <a:pt x="191" y="105"/>
                    </a:cubicBezTo>
                    <a:cubicBezTo>
                      <a:pt x="194" y="103"/>
                      <a:pt x="195" y="99"/>
                      <a:pt x="193" y="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gr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6699"/>
        </a:solidFill>
        <a:effectLst/>
      </p:bgPr>
    </p:bg>
    <p:spTree>
      <p:nvGrpSpPr>
        <p:cNvPr id="1" name=""/>
        <p:cNvGrpSpPr/>
        <p:nvPr/>
      </p:nvGrpSpPr>
      <p:grpSpPr>
        <a:xfrm>
          <a:off x="0" y="0"/>
          <a:ext cx="0" cy="0"/>
          <a:chOff x="0" y="0"/>
          <a:chExt cx="0" cy="0"/>
        </a:xfrm>
      </p:grpSpPr>
      <p:grpSp>
        <p:nvGrpSpPr>
          <p:cNvPr id="3" name="组合 2"/>
          <p:cNvGrpSpPr/>
          <p:nvPr/>
        </p:nvGrpSpPr>
        <p:grpSpPr>
          <a:xfrm>
            <a:off x="0" y="378281"/>
            <a:ext cx="12192000" cy="6109605"/>
            <a:chOff x="0" y="378281"/>
            <a:chExt cx="12192000" cy="6109605"/>
          </a:xfrm>
        </p:grpSpPr>
        <p:sp>
          <p:nvSpPr>
            <p:cNvPr id="4" name="矩形 3"/>
            <p:cNvSpPr/>
            <p:nvPr/>
          </p:nvSpPr>
          <p:spPr>
            <a:xfrm>
              <a:off x="355599" y="391886"/>
              <a:ext cx="11509829" cy="609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 name="流程图: 手动输入 4"/>
            <p:cNvSpPr/>
            <p:nvPr/>
          </p:nvSpPr>
          <p:spPr>
            <a:xfrm rot="5400000">
              <a:off x="1175657" y="4397829"/>
              <a:ext cx="914400" cy="3265714"/>
            </a:xfrm>
            <a:prstGeom prst="flowChartManualInpu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 name="流程图: 手动输入 5"/>
            <p:cNvSpPr/>
            <p:nvPr/>
          </p:nvSpPr>
          <p:spPr>
            <a:xfrm rot="16200000">
              <a:off x="10101943" y="-797376"/>
              <a:ext cx="914400" cy="3265714"/>
            </a:xfrm>
            <a:prstGeom prst="flowChartManualInpu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2" name="组合 1"/>
          <p:cNvGrpSpPr/>
          <p:nvPr/>
        </p:nvGrpSpPr>
        <p:grpSpPr>
          <a:xfrm>
            <a:off x="326572" y="3341916"/>
            <a:ext cx="11526156" cy="182336"/>
            <a:chOff x="326572" y="3341916"/>
            <a:chExt cx="11526156" cy="182336"/>
          </a:xfrm>
        </p:grpSpPr>
        <p:grpSp>
          <p:nvGrpSpPr>
            <p:cNvPr id="21" name="组合 20"/>
            <p:cNvGrpSpPr/>
            <p:nvPr/>
          </p:nvGrpSpPr>
          <p:grpSpPr>
            <a:xfrm>
              <a:off x="326572" y="3341916"/>
              <a:ext cx="1959428" cy="182336"/>
              <a:chOff x="326572" y="3341916"/>
              <a:chExt cx="1959428" cy="182336"/>
            </a:xfrm>
          </p:grpSpPr>
          <p:cxnSp>
            <p:nvCxnSpPr>
              <p:cNvPr id="8" name="直接连接符 7"/>
              <p:cNvCxnSpPr/>
              <p:nvPr/>
            </p:nvCxnSpPr>
            <p:spPr>
              <a:xfrm>
                <a:off x="326572" y="3433084"/>
                <a:ext cx="1758042" cy="0"/>
              </a:xfrm>
              <a:prstGeom prst="line">
                <a:avLst/>
              </a:prstGeom>
              <a:ln>
                <a:solidFill>
                  <a:srgbClr val="006699"/>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2103664" y="3341916"/>
                <a:ext cx="182336" cy="182336"/>
              </a:xfrm>
              <a:prstGeom prst="ellipse">
                <a:avLst/>
              </a:prstGeom>
              <a:no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22" name="组合 21"/>
            <p:cNvGrpSpPr/>
            <p:nvPr/>
          </p:nvGrpSpPr>
          <p:grpSpPr>
            <a:xfrm>
              <a:off x="9935027" y="3341916"/>
              <a:ext cx="1917701" cy="182336"/>
              <a:chOff x="9935027" y="3341916"/>
              <a:chExt cx="1917701" cy="182336"/>
            </a:xfrm>
          </p:grpSpPr>
          <p:cxnSp>
            <p:nvCxnSpPr>
              <p:cNvPr id="13" name="直接连接符 12"/>
              <p:cNvCxnSpPr/>
              <p:nvPr/>
            </p:nvCxnSpPr>
            <p:spPr>
              <a:xfrm flipH="1">
                <a:off x="10123714" y="3427186"/>
                <a:ext cx="1729014" cy="0"/>
              </a:xfrm>
              <a:prstGeom prst="line">
                <a:avLst/>
              </a:prstGeom>
              <a:ln>
                <a:solidFill>
                  <a:srgbClr val="006699"/>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rot="10800000">
                <a:off x="9935027" y="3341916"/>
                <a:ext cx="182336" cy="182336"/>
              </a:xfrm>
              <a:prstGeom prst="ellipse">
                <a:avLst/>
              </a:prstGeom>
              <a:no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sp>
        <p:nvSpPr>
          <p:cNvPr id="15" name="矩形 14"/>
          <p:cNvSpPr/>
          <p:nvPr/>
        </p:nvSpPr>
        <p:spPr>
          <a:xfrm>
            <a:off x="2285999" y="2978221"/>
            <a:ext cx="7620001" cy="922020"/>
          </a:xfrm>
          <a:prstGeom prst="rect">
            <a:avLst/>
          </a:prstGeom>
          <a:effectLst>
            <a:outerShdw blurRad="63500" sx="102000" sy="102000" algn="ctr" rotWithShape="0">
              <a:prstClr val="black">
                <a:alpha val="40000"/>
              </a:prstClr>
            </a:outerShdw>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5400" dirty="0">
                <a:solidFill>
                  <a:schemeClr val="tx2">
                    <a:lumMod val="75000"/>
                  </a:schemeClr>
                </a:solidFill>
                <a:cs typeface="+mn-ea"/>
                <a:sym typeface="+mn-lt"/>
              </a:rPr>
              <a:t>感谢观看</a:t>
            </a:r>
            <a:endParaRPr lang="zh-CN" altLang="en-US" sz="5400" spc="300" dirty="0">
              <a:solidFill>
                <a:schemeClr val="tx2">
                  <a:lumMod val="75000"/>
                </a:schemeClr>
              </a:solidFill>
              <a:cs typeface="+mn-ea"/>
              <a:sym typeface="+mn-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PA_矩形 33"/>
          <p:cNvSpPr/>
          <p:nvPr>
            <p:custDataLst>
              <p:tags r:id="rId1"/>
            </p:custDataLst>
          </p:nvPr>
        </p:nvSpPr>
        <p:spPr>
          <a:xfrm>
            <a:off x="4152900" y="0"/>
            <a:ext cx="3886200" cy="6858000"/>
          </a:xfrm>
          <a:prstGeom prst="rect">
            <a:avLst/>
          </a:pr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PA_矩形 34"/>
          <p:cNvSpPr/>
          <p:nvPr>
            <p:custDataLst>
              <p:tags r:id="rId2"/>
            </p:custDataLst>
          </p:nvPr>
        </p:nvSpPr>
        <p:spPr>
          <a:xfrm>
            <a:off x="911225" y="836613"/>
            <a:ext cx="10369550" cy="5184775"/>
          </a:xfrm>
          <a:prstGeom prst="rect">
            <a:avLst/>
          </a:prstGeom>
          <a:solidFill>
            <a:schemeClr val="bg1"/>
          </a:solidFill>
          <a:ln>
            <a:noFill/>
          </a:ln>
          <a:effectLst>
            <a:outerShdw blurRad="190500" dist="101600" algn="ctr"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6" name="PA_矩形 35"/>
          <p:cNvSpPr/>
          <p:nvPr>
            <p:custDataLst>
              <p:tags r:id="rId3"/>
            </p:custDataLst>
          </p:nvPr>
        </p:nvSpPr>
        <p:spPr>
          <a:xfrm>
            <a:off x="2133600" y="1987623"/>
            <a:ext cx="7924800" cy="2882753"/>
          </a:xfrm>
          <a:prstGeom prst="rect">
            <a:avLst/>
          </a:prstGeom>
          <a:noFill/>
          <a:ln w="381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cs typeface="+mn-ea"/>
              <a:sym typeface="+mn-lt"/>
            </a:endParaRPr>
          </a:p>
        </p:txBody>
      </p:sp>
      <p:sp>
        <p:nvSpPr>
          <p:cNvPr id="2" name="等腰三角形 1"/>
          <p:cNvSpPr/>
          <p:nvPr/>
        </p:nvSpPr>
        <p:spPr>
          <a:xfrm rot="10800000">
            <a:off x="5642027" y="4710758"/>
            <a:ext cx="907945" cy="577924"/>
          </a:xfrm>
          <a:prstGeom prst="triangle">
            <a:avLst/>
          </a:prstGeom>
          <a:solidFill>
            <a:schemeClr val="accent5">
              <a:lumMod val="50000"/>
            </a:schemeClr>
          </a:solidFill>
          <a:ln>
            <a:noFill/>
          </a:ln>
          <a:effectLst>
            <a:outerShdw blurRad="635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3934740" y="2690803"/>
            <a:ext cx="4387850" cy="706755"/>
          </a:xfrm>
          <a:prstGeom prst="rect">
            <a:avLst/>
          </a:prstGeom>
          <a:effectLst>
            <a:outerShdw blurRad="63500" sx="102000" sy="102000" algn="ctr" rotWithShape="0">
              <a:prstClr val="black">
                <a:alpha val="40000"/>
              </a:prstClr>
            </a:outerShdw>
          </a:effec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4000" b="1" dirty="0">
                <a:solidFill>
                  <a:schemeClr val="accent5">
                    <a:lumMod val="50000"/>
                  </a:schemeClr>
                </a:solidFill>
                <a:effectLst>
                  <a:outerShdw blurRad="50800" dist="38100" dir="5400000" algn="t" rotWithShape="0">
                    <a:prstClr val="black">
                      <a:alpha val="40000"/>
                    </a:prstClr>
                  </a:outerShdw>
                </a:effectLst>
                <a:cs typeface="+mn-ea"/>
                <a:sym typeface="+mn-lt"/>
              </a:rPr>
              <a:t>第六章  创业风险</a:t>
            </a:r>
            <a:endParaRPr lang="en-US" altLang="zh-CN" sz="4000" b="1" dirty="0">
              <a:solidFill>
                <a:schemeClr val="accent5">
                  <a:lumMod val="50000"/>
                </a:schemeClr>
              </a:solidFill>
              <a:effectLst>
                <a:outerShdw blurRad="50800" dist="38100" dir="5400000" algn="t" rotWithShape="0">
                  <a:prstClr val="black">
                    <a:alpha val="40000"/>
                  </a:prstClr>
                </a:outerShdw>
              </a:effectLst>
              <a:cs typeface="+mn-ea"/>
              <a:sym typeface="+mn-lt"/>
            </a:endParaRPr>
          </a:p>
        </p:txBody>
      </p:sp>
      <p:grpSp>
        <p:nvGrpSpPr>
          <p:cNvPr id="3" name="组合 2"/>
          <p:cNvGrpSpPr/>
          <p:nvPr/>
        </p:nvGrpSpPr>
        <p:grpSpPr>
          <a:xfrm>
            <a:off x="5413082" y="4176737"/>
            <a:ext cx="270712" cy="270713"/>
            <a:chOff x="5413082" y="4176737"/>
            <a:chExt cx="270712" cy="270713"/>
          </a:xfrm>
          <a:effectLst>
            <a:outerShdw blurRad="50800" dist="38100" dir="2700000" algn="tl" rotWithShape="0">
              <a:prstClr val="black">
                <a:alpha val="40000"/>
              </a:prstClr>
            </a:outerShdw>
          </a:effectLst>
        </p:grpSpPr>
        <p:sp>
          <p:nvSpPr>
            <p:cNvPr id="12" name="Oval 401"/>
            <p:cNvSpPr>
              <a:spLocks noChangeArrowheads="1"/>
            </p:cNvSpPr>
            <p:nvPr/>
          </p:nvSpPr>
          <p:spPr bwMode="auto">
            <a:xfrm>
              <a:off x="5413082" y="4176737"/>
              <a:ext cx="270712" cy="270713"/>
            </a:xfrm>
            <a:prstGeom prst="ellipse">
              <a:avLst/>
            </a:prstGeom>
            <a:noFill/>
            <a:ln w="9525">
              <a:solidFill>
                <a:schemeClr val="accent5">
                  <a:lumMod val="50000"/>
                </a:schemeClr>
              </a:solidFill>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srgbClr val="284967"/>
                </a:solidFill>
                <a:cs typeface="+mn-ea"/>
                <a:sym typeface="+mn-lt"/>
              </a:endParaRPr>
            </a:p>
          </p:txBody>
        </p:sp>
        <p:sp>
          <p:nvSpPr>
            <p:cNvPr id="13" name="Freeform 402"/>
            <p:cNvSpPr/>
            <p:nvPr/>
          </p:nvSpPr>
          <p:spPr bwMode="auto">
            <a:xfrm>
              <a:off x="5519244" y="4248345"/>
              <a:ext cx="70260" cy="127910"/>
            </a:xfrm>
            <a:custGeom>
              <a:avLst/>
              <a:gdLst>
                <a:gd name="T0" fmla="*/ 21 w 33"/>
                <a:gd name="T1" fmla="*/ 8 h 60"/>
                <a:gd name="T2" fmla="*/ 27 w 33"/>
                <a:gd name="T3" fmla="*/ 8 h 60"/>
                <a:gd name="T4" fmla="*/ 33 w 33"/>
                <a:gd name="T5" fmla="*/ 1 h 60"/>
                <a:gd name="T6" fmla="*/ 21 w 33"/>
                <a:gd name="T7" fmla="*/ 1 h 60"/>
                <a:gd name="T8" fmla="*/ 10 w 33"/>
                <a:gd name="T9" fmla="*/ 12 h 60"/>
                <a:gd name="T10" fmla="*/ 10 w 33"/>
                <a:gd name="T11" fmla="*/ 18 h 60"/>
                <a:gd name="T12" fmla="*/ 5 w 33"/>
                <a:gd name="T13" fmla="*/ 18 h 60"/>
                <a:gd name="T14" fmla="*/ 2 w 33"/>
                <a:gd name="T15" fmla="*/ 24 h 60"/>
                <a:gd name="T16" fmla="*/ 10 w 33"/>
                <a:gd name="T17" fmla="*/ 24 h 60"/>
                <a:gd name="T18" fmla="*/ 10 w 33"/>
                <a:gd name="T19" fmla="*/ 48 h 60"/>
                <a:gd name="T20" fmla="*/ 6 w 33"/>
                <a:gd name="T21" fmla="*/ 53 h 60"/>
                <a:gd name="T22" fmla="*/ 0 w 33"/>
                <a:gd name="T23" fmla="*/ 53 h 60"/>
                <a:gd name="T24" fmla="*/ 5 w 33"/>
                <a:gd name="T25" fmla="*/ 60 h 60"/>
                <a:gd name="T26" fmla="*/ 12 w 33"/>
                <a:gd name="T27" fmla="*/ 60 h 60"/>
                <a:gd name="T28" fmla="*/ 18 w 33"/>
                <a:gd name="T29" fmla="*/ 48 h 60"/>
                <a:gd name="T30" fmla="*/ 18 w 33"/>
                <a:gd name="T31" fmla="*/ 24 h 60"/>
                <a:gd name="T32" fmla="*/ 22 w 33"/>
                <a:gd name="T33" fmla="*/ 24 h 60"/>
                <a:gd name="T34" fmla="*/ 26 w 33"/>
                <a:gd name="T35" fmla="*/ 18 h 60"/>
                <a:gd name="T36" fmla="*/ 18 w 33"/>
                <a:gd name="T37" fmla="*/ 18 h 60"/>
                <a:gd name="T38" fmla="*/ 18 w 33"/>
                <a:gd name="T39" fmla="*/ 11 h 60"/>
                <a:gd name="T40" fmla="*/ 21 w 33"/>
                <a:gd name="T4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60">
                  <a:moveTo>
                    <a:pt x="21" y="8"/>
                  </a:moveTo>
                  <a:cubicBezTo>
                    <a:pt x="27" y="8"/>
                    <a:pt x="27" y="8"/>
                    <a:pt x="27" y="8"/>
                  </a:cubicBezTo>
                  <a:cubicBezTo>
                    <a:pt x="33" y="1"/>
                    <a:pt x="33" y="1"/>
                    <a:pt x="33" y="1"/>
                  </a:cubicBezTo>
                  <a:cubicBezTo>
                    <a:pt x="21" y="1"/>
                    <a:pt x="21" y="1"/>
                    <a:pt x="21" y="1"/>
                  </a:cubicBezTo>
                  <a:cubicBezTo>
                    <a:pt x="21" y="1"/>
                    <a:pt x="10" y="0"/>
                    <a:pt x="10" y="12"/>
                  </a:cubicBezTo>
                  <a:cubicBezTo>
                    <a:pt x="10" y="13"/>
                    <a:pt x="10" y="16"/>
                    <a:pt x="10" y="18"/>
                  </a:cubicBezTo>
                  <a:cubicBezTo>
                    <a:pt x="5" y="18"/>
                    <a:pt x="5" y="18"/>
                    <a:pt x="5" y="18"/>
                  </a:cubicBezTo>
                  <a:cubicBezTo>
                    <a:pt x="2" y="24"/>
                    <a:pt x="2" y="24"/>
                    <a:pt x="2" y="24"/>
                  </a:cubicBezTo>
                  <a:cubicBezTo>
                    <a:pt x="10" y="24"/>
                    <a:pt x="10" y="24"/>
                    <a:pt x="10" y="24"/>
                  </a:cubicBezTo>
                  <a:cubicBezTo>
                    <a:pt x="10" y="35"/>
                    <a:pt x="10" y="48"/>
                    <a:pt x="10" y="48"/>
                  </a:cubicBezTo>
                  <a:cubicBezTo>
                    <a:pt x="10" y="48"/>
                    <a:pt x="11" y="53"/>
                    <a:pt x="6" y="53"/>
                  </a:cubicBezTo>
                  <a:cubicBezTo>
                    <a:pt x="1" y="53"/>
                    <a:pt x="0" y="53"/>
                    <a:pt x="0" y="53"/>
                  </a:cubicBezTo>
                  <a:cubicBezTo>
                    <a:pt x="5" y="60"/>
                    <a:pt x="5" y="60"/>
                    <a:pt x="5" y="60"/>
                  </a:cubicBezTo>
                  <a:cubicBezTo>
                    <a:pt x="12" y="60"/>
                    <a:pt x="12" y="60"/>
                    <a:pt x="12" y="60"/>
                  </a:cubicBezTo>
                  <a:cubicBezTo>
                    <a:pt x="12" y="60"/>
                    <a:pt x="18" y="59"/>
                    <a:pt x="18" y="48"/>
                  </a:cubicBezTo>
                  <a:cubicBezTo>
                    <a:pt x="18" y="42"/>
                    <a:pt x="18" y="32"/>
                    <a:pt x="18" y="24"/>
                  </a:cubicBezTo>
                  <a:cubicBezTo>
                    <a:pt x="22" y="24"/>
                    <a:pt x="22" y="24"/>
                    <a:pt x="22" y="24"/>
                  </a:cubicBezTo>
                  <a:cubicBezTo>
                    <a:pt x="26" y="18"/>
                    <a:pt x="26" y="18"/>
                    <a:pt x="26" y="18"/>
                  </a:cubicBezTo>
                  <a:cubicBezTo>
                    <a:pt x="18" y="18"/>
                    <a:pt x="18" y="18"/>
                    <a:pt x="18" y="18"/>
                  </a:cubicBezTo>
                  <a:cubicBezTo>
                    <a:pt x="18" y="14"/>
                    <a:pt x="18" y="11"/>
                    <a:pt x="18" y="11"/>
                  </a:cubicBezTo>
                  <a:cubicBezTo>
                    <a:pt x="18" y="8"/>
                    <a:pt x="21" y="8"/>
                    <a:pt x="21" y="8"/>
                  </a:cubicBezTo>
                  <a:close/>
                </a:path>
              </a:pathLst>
            </a:custGeom>
            <a:solidFill>
              <a:schemeClr val="accent5">
                <a:lumMod val="50000"/>
              </a:schemeClr>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grpSp>
      <p:grpSp>
        <p:nvGrpSpPr>
          <p:cNvPr id="5" name="组合 4"/>
          <p:cNvGrpSpPr/>
          <p:nvPr/>
        </p:nvGrpSpPr>
        <p:grpSpPr>
          <a:xfrm>
            <a:off x="5960316" y="4174840"/>
            <a:ext cx="270712" cy="270713"/>
            <a:chOff x="5959046" y="4174205"/>
            <a:chExt cx="270712" cy="270713"/>
          </a:xfrm>
          <a:effectLst>
            <a:outerShdw blurRad="50800" dist="38100" dir="2700000" algn="tl" rotWithShape="0">
              <a:prstClr val="black">
                <a:alpha val="40000"/>
              </a:prstClr>
            </a:outerShdw>
          </a:effectLst>
        </p:grpSpPr>
        <p:sp>
          <p:nvSpPr>
            <p:cNvPr id="15" name="Oval 433"/>
            <p:cNvSpPr>
              <a:spLocks noChangeArrowheads="1"/>
            </p:cNvSpPr>
            <p:nvPr/>
          </p:nvSpPr>
          <p:spPr bwMode="auto">
            <a:xfrm>
              <a:off x="5959046" y="4174205"/>
              <a:ext cx="270712" cy="270713"/>
            </a:xfrm>
            <a:prstGeom prst="ellipse">
              <a:avLst/>
            </a:prstGeom>
            <a:noFill/>
            <a:ln w="9525">
              <a:solidFill>
                <a:schemeClr val="accent5">
                  <a:lumMod val="50000"/>
                </a:schemeClr>
              </a:solidFill>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srgbClr val="284967"/>
                </a:solidFill>
                <a:cs typeface="+mn-ea"/>
                <a:sym typeface="+mn-lt"/>
              </a:endParaRPr>
            </a:p>
          </p:txBody>
        </p:sp>
        <p:sp>
          <p:nvSpPr>
            <p:cNvPr id="16" name="Freeform 434"/>
            <p:cNvSpPr/>
            <p:nvPr/>
          </p:nvSpPr>
          <p:spPr bwMode="auto">
            <a:xfrm>
              <a:off x="6084923" y="4231078"/>
              <a:ext cx="84171" cy="148627"/>
            </a:xfrm>
            <a:custGeom>
              <a:avLst/>
              <a:gdLst>
                <a:gd name="T0" fmla="*/ 5 w 47"/>
                <a:gd name="T1" fmla="*/ 68 h 83"/>
                <a:gd name="T2" fmla="*/ 44 w 47"/>
                <a:gd name="T3" fmla="*/ 1 h 83"/>
                <a:gd name="T4" fmla="*/ 44 w 47"/>
                <a:gd name="T5" fmla="*/ 1 h 83"/>
                <a:gd name="T6" fmla="*/ 15 w 47"/>
                <a:gd name="T7" fmla="*/ 47 h 83"/>
                <a:gd name="T8" fmla="*/ 16 w 47"/>
                <a:gd name="T9" fmla="*/ 51 h 83"/>
                <a:gd name="T10" fmla="*/ 44 w 47"/>
                <a:gd name="T11" fmla="*/ 2 h 83"/>
                <a:gd name="T12" fmla="*/ 46 w 47"/>
                <a:gd name="T13" fmla="*/ 0 h 83"/>
                <a:gd name="T14" fmla="*/ 46 w 47"/>
                <a:gd name="T15" fmla="*/ 0 h 83"/>
                <a:gd name="T16" fmla="*/ 42 w 47"/>
                <a:gd name="T17" fmla="*/ 31 h 83"/>
                <a:gd name="T18" fmla="*/ 33 w 47"/>
                <a:gd name="T19" fmla="*/ 34 h 83"/>
                <a:gd name="T20" fmla="*/ 41 w 47"/>
                <a:gd name="T21" fmla="*/ 34 h 83"/>
                <a:gd name="T22" fmla="*/ 38 w 47"/>
                <a:gd name="T23" fmla="*/ 41 h 83"/>
                <a:gd name="T24" fmla="*/ 28 w 47"/>
                <a:gd name="T25" fmla="*/ 44 h 83"/>
                <a:gd name="T26" fmla="*/ 37 w 47"/>
                <a:gd name="T27" fmla="*/ 44 h 83"/>
                <a:gd name="T28" fmla="*/ 14 w 47"/>
                <a:gd name="T29" fmla="*/ 70 h 83"/>
                <a:gd name="T30" fmla="*/ 8 w 47"/>
                <a:gd name="T31" fmla="*/ 70 h 83"/>
                <a:gd name="T32" fmla="*/ 4 w 47"/>
                <a:gd name="T33" fmla="*/ 81 h 83"/>
                <a:gd name="T34" fmla="*/ 2 w 47"/>
                <a:gd name="T35" fmla="*/ 83 h 83"/>
                <a:gd name="T36" fmla="*/ 0 w 47"/>
                <a:gd name="T37" fmla="*/ 80 h 83"/>
                <a:gd name="T38" fmla="*/ 5 w 47"/>
                <a:gd name="T39" fmla="*/ 6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 h="83">
                  <a:moveTo>
                    <a:pt x="5" y="68"/>
                  </a:moveTo>
                  <a:cubicBezTo>
                    <a:pt x="4" y="26"/>
                    <a:pt x="35" y="6"/>
                    <a:pt x="44" y="1"/>
                  </a:cubicBezTo>
                  <a:cubicBezTo>
                    <a:pt x="44" y="1"/>
                    <a:pt x="44" y="1"/>
                    <a:pt x="44" y="1"/>
                  </a:cubicBezTo>
                  <a:cubicBezTo>
                    <a:pt x="35" y="11"/>
                    <a:pt x="24" y="27"/>
                    <a:pt x="15" y="47"/>
                  </a:cubicBezTo>
                  <a:cubicBezTo>
                    <a:pt x="16" y="51"/>
                    <a:pt x="16" y="51"/>
                    <a:pt x="16" y="51"/>
                  </a:cubicBezTo>
                  <a:cubicBezTo>
                    <a:pt x="28" y="26"/>
                    <a:pt x="38" y="11"/>
                    <a:pt x="44" y="2"/>
                  </a:cubicBezTo>
                  <a:cubicBezTo>
                    <a:pt x="45" y="1"/>
                    <a:pt x="45" y="1"/>
                    <a:pt x="46" y="0"/>
                  </a:cubicBezTo>
                  <a:cubicBezTo>
                    <a:pt x="46" y="0"/>
                    <a:pt x="46" y="0"/>
                    <a:pt x="46" y="0"/>
                  </a:cubicBezTo>
                  <a:cubicBezTo>
                    <a:pt x="46" y="0"/>
                    <a:pt x="47" y="14"/>
                    <a:pt x="42" y="31"/>
                  </a:cubicBezTo>
                  <a:cubicBezTo>
                    <a:pt x="33" y="34"/>
                    <a:pt x="33" y="34"/>
                    <a:pt x="33" y="34"/>
                  </a:cubicBezTo>
                  <a:cubicBezTo>
                    <a:pt x="41" y="34"/>
                    <a:pt x="41" y="34"/>
                    <a:pt x="41" y="34"/>
                  </a:cubicBezTo>
                  <a:cubicBezTo>
                    <a:pt x="40" y="36"/>
                    <a:pt x="39" y="39"/>
                    <a:pt x="38" y="41"/>
                  </a:cubicBezTo>
                  <a:cubicBezTo>
                    <a:pt x="28" y="44"/>
                    <a:pt x="28" y="44"/>
                    <a:pt x="28" y="44"/>
                  </a:cubicBezTo>
                  <a:cubicBezTo>
                    <a:pt x="37" y="44"/>
                    <a:pt x="37" y="44"/>
                    <a:pt x="37" y="44"/>
                  </a:cubicBezTo>
                  <a:cubicBezTo>
                    <a:pt x="32" y="54"/>
                    <a:pt x="25" y="63"/>
                    <a:pt x="14" y="70"/>
                  </a:cubicBezTo>
                  <a:cubicBezTo>
                    <a:pt x="8" y="70"/>
                    <a:pt x="8" y="70"/>
                    <a:pt x="8" y="70"/>
                  </a:cubicBezTo>
                  <a:cubicBezTo>
                    <a:pt x="4" y="81"/>
                    <a:pt x="4" y="81"/>
                    <a:pt x="4" y="81"/>
                  </a:cubicBezTo>
                  <a:cubicBezTo>
                    <a:pt x="4" y="82"/>
                    <a:pt x="3" y="83"/>
                    <a:pt x="2" y="83"/>
                  </a:cubicBezTo>
                  <a:cubicBezTo>
                    <a:pt x="1" y="82"/>
                    <a:pt x="0" y="81"/>
                    <a:pt x="0" y="80"/>
                  </a:cubicBezTo>
                  <a:lnTo>
                    <a:pt x="5" y="68"/>
                  </a:lnTo>
                  <a:close/>
                </a:path>
              </a:pathLst>
            </a:custGeom>
            <a:solidFill>
              <a:schemeClr val="accent5">
                <a:lumMod val="50000"/>
              </a:schemeClr>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sp>
          <p:nvSpPr>
            <p:cNvPr id="18" name="Rectangle 435"/>
            <p:cNvSpPr>
              <a:spLocks noChangeArrowheads="1"/>
            </p:cNvSpPr>
            <p:nvPr/>
          </p:nvSpPr>
          <p:spPr bwMode="auto">
            <a:xfrm>
              <a:off x="6023501" y="4376671"/>
              <a:ext cx="57631" cy="6825"/>
            </a:xfrm>
            <a:prstGeom prst="rect">
              <a:avLst/>
            </a:prstGeom>
            <a:solidFill>
              <a:schemeClr val="accent5">
                <a:lumMod val="50000"/>
              </a:schemeClr>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grpSp>
      <p:grpSp>
        <p:nvGrpSpPr>
          <p:cNvPr id="4" name="组合 3"/>
          <p:cNvGrpSpPr/>
          <p:nvPr/>
        </p:nvGrpSpPr>
        <p:grpSpPr>
          <a:xfrm>
            <a:off x="6517219" y="4177725"/>
            <a:ext cx="265440" cy="265441"/>
            <a:chOff x="6517219" y="4177725"/>
            <a:chExt cx="265440" cy="265441"/>
          </a:xfrm>
          <a:effectLst>
            <a:outerShdw blurRad="50800" dist="38100" dir="2700000" algn="tl" rotWithShape="0">
              <a:prstClr val="black">
                <a:alpha val="40000"/>
              </a:prstClr>
            </a:outerShdw>
          </a:effectLst>
        </p:grpSpPr>
        <p:sp>
          <p:nvSpPr>
            <p:cNvPr id="21" name="Oval 882"/>
            <p:cNvSpPr>
              <a:spLocks noChangeArrowheads="1"/>
            </p:cNvSpPr>
            <p:nvPr/>
          </p:nvSpPr>
          <p:spPr bwMode="auto">
            <a:xfrm>
              <a:off x="6517219" y="4177725"/>
              <a:ext cx="265440" cy="265441"/>
            </a:xfrm>
            <a:prstGeom prst="ellipse">
              <a:avLst/>
            </a:prstGeom>
            <a:noFill/>
            <a:ln w="9525">
              <a:solidFill>
                <a:schemeClr val="accent5">
                  <a:lumMod val="50000"/>
                </a:schemeClr>
              </a:solidFill>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sp>
          <p:nvSpPr>
            <p:cNvPr id="22" name="Freeform 883"/>
            <p:cNvSpPr/>
            <p:nvPr/>
          </p:nvSpPr>
          <p:spPr bwMode="auto">
            <a:xfrm>
              <a:off x="6589512" y="4240926"/>
              <a:ext cx="126401" cy="140528"/>
            </a:xfrm>
            <a:custGeom>
              <a:avLst/>
              <a:gdLst>
                <a:gd name="T0" fmla="*/ 85 w 170"/>
                <a:gd name="T1" fmla="*/ 0 h 189"/>
                <a:gd name="T2" fmla="*/ 0 w 170"/>
                <a:gd name="T3" fmla="*/ 189 h 189"/>
                <a:gd name="T4" fmla="*/ 64 w 170"/>
                <a:gd name="T5" fmla="*/ 137 h 189"/>
                <a:gd name="T6" fmla="*/ 106 w 170"/>
                <a:gd name="T7" fmla="*/ 137 h 189"/>
                <a:gd name="T8" fmla="*/ 170 w 170"/>
                <a:gd name="T9" fmla="*/ 189 h 189"/>
                <a:gd name="T10" fmla="*/ 85 w 170"/>
                <a:gd name="T11" fmla="*/ 0 h 189"/>
              </a:gdLst>
              <a:ahLst/>
              <a:cxnLst>
                <a:cxn ang="0">
                  <a:pos x="T0" y="T1"/>
                </a:cxn>
                <a:cxn ang="0">
                  <a:pos x="T2" y="T3"/>
                </a:cxn>
                <a:cxn ang="0">
                  <a:pos x="T4" y="T5"/>
                </a:cxn>
                <a:cxn ang="0">
                  <a:pos x="T6" y="T7"/>
                </a:cxn>
                <a:cxn ang="0">
                  <a:pos x="T8" y="T9"/>
                </a:cxn>
                <a:cxn ang="0">
                  <a:pos x="T10" y="T11"/>
                </a:cxn>
              </a:cxnLst>
              <a:rect l="0" t="0" r="r" b="b"/>
              <a:pathLst>
                <a:path w="170" h="189">
                  <a:moveTo>
                    <a:pt x="85" y="0"/>
                  </a:moveTo>
                  <a:lnTo>
                    <a:pt x="0" y="189"/>
                  </a:lnTo>
                  <a:lnTo>
                    <a:pt x="64" y="137"/>
                  </a:lnTo>
                  <a:lnTo>
                    <a:pt x="106" y="137"/>
                  </a:lnTo>
                  <a:lnTo>
                    <a:pt x="170" y="189"/>
                  </a:lnTo>
                  <a:lnTo>
                    <a:pt x="85" y="0"/>
                  </a:lnTo>
                  <a:close/>
                </a:path>
              </a:pathLst>
            </a:custGeom>
            <a:solidFill>
              <a:schemeClr val="accent5">
                <a:lumMod val="50000"/>
              </a:schemeClr>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sp>
          <p:nvSpPr>
            <p:cNvPr id="23" name="Freeform 884"/>
            <p:cNvSpPr/>
            <p:nvPr/>
          </p:nvSpPr>
          <p:spPr bwMode="auto">
            <a:xfrm>
              <a:off x="6585624" y="4240926"/>
              <a:ext cx="126400" cy="140528"/>
            </a:xfrm>
            <a:custGeom>
              <a:avLst/>
              <a:gdLst>
                <a:gd name="T0" fmla="*/ 85 w 170"/>
                <a:gd name="T1" fmla="*/ 0 h 189"/>
                <a:gd name="T2" fmla="*/ 0 w 170"/>
                <a:gd name="T3" fmla="*/ 189 h 189"/>
                <a:gd name="T4" fmla="*/ 64 w 170"/>
                <a:gd name="T5" fmla="*/ 137 h 189"/>
                <a:gd name="T6" fmla="*/ 106 w 170"/>
                <a:gd name="T7" fmla="*/ 137 h 189"/>
                <a:gd name="T8" fmla="*/ 170 w 170"/>
                <a:gd name="T9" fmla="*/ 189 h 189"/>
                <a:gd name="T10" fmla="*/ 85 w 170"/>
                <a:gd name="T11" fmla="*/ 0 h 189"/>
              </a:gdLst>
              <a:ahLst/>
              <a:cxnLst>
                <a:cxn ang="0">
                  <a:pos x="T0" y="T1"/>
                </a:cxn>
                <a:cxn ang="0">
                  <a:pos x="T2" y="T3"/>
                </a:cxn>
                <a:cxn ang="0">
                  <a:pos x="T4" y="T5"/>
                </a:cxn>
                <a:cxn ang="0">
                  <a:pos x="T6" y="T7"/>
                </a:cxn>
                <a:cxn ang="0">
                  <a:pos x="T8" y="T9"/>
                </a:cxn>
                <a:cxn ang="0">
                  <a:pos x="T10" y="T11"/>
                </a:cxn>
              </a:cxnLst>
              <a:rect l="0" t="0" r="r" b="b"/>
              <a:pathLst>
                <a:path w="170" h="189">
                  <a:moveTo>
                    <a:pt x="85" y="0"/>
                  </a:moveTo>
                  <a:lnTo>
                    <a:pt x="0" y="189"/>
                  </a:lnTo>
                  <a:lnTo>
                    <a:pt x="64" y="137"/>
                  </a:lnTo>
                  <a:lnTo>
                    <a:pt x="106" y="137"/>
                  </a:lnTo>
                  <a:lnTo>
                    <a:pt x="170" y="189"/>
                  </a:lnTo>
                  <a:lnTo>
                    <a:pt x="85" y="0"/>
                  </a:lnTo>
                </a:path>
              </a:pathLst>
            </a:custGeom>
            <a:solidFill>
              <a:schemeClr val="accent5">
                <a:lumMod val="50000"/>
              </a:schemeClr>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285618" y="211761"/>
            <a:ext cx="1620765" cy="1231106"/>
          </a:xfrm>
          <a:prstGeom prst="rect">
            <a:avLst/>
          </a:prstGeom>
        </p:spPr>
        <p:txBody>
          <a:bodyPr wrap="none">
            <a:spAutoFit/>
          </a:bodyPr>
          <a:lstStyle/>
          <a:p>
            <a:pPr marL="0" marR="0" lvl="0" indent="0" algn="ctr" defTabSz="685165" rtl="0" eaLnBrk="1" fontAlgn="base" latinLnBrk="0" hangingPunct="1">
              <a:lnSpc>
                <a:spcPct val="100000"/>
              </a:lnSpc>
              <a:spcBef>
                <a:spcPct val="0"/>
              </a:spcBef>
              <a:spcAft>
                <a:spcPct val="0"/>
              </a:spcAft>
              <a:buClrTx/>
              <a:buSzTx/>
              <a:buFontTx/>
              <a:buNone/>
              <a:defRPr/>
            </a:pPr>
            <a:r>
              <a:rPr kumimoji="0" lang="en-US" altLang="zh-CN" sz="2000" b="1" i="0" u="none" strike="noStrike" kern="1200" cap="none" spc="0" normalizeH="0" baseline="0" noProof="0" dirty="0">
                <a:ln>
                  <a:noFill/>
                </a:ln>
                <a:solidFill>
                  <a:srgbClr val="44546A"/>
                </a:solidFill>
                <a:effectLst/>
                <a:uLnTx/>
                <a:uFillTx/>
                <a:cs typeface="+mn-ea"/>
                <a:sym typeface="+mn-lt"/>
              </a:rPr>
              <a:t>CONTENTS</a:t>
            </a:r>
            <a:endParaRPr kumimoji="0" lang="en-US" altLang="zh-CN" sz="1800" b="1" i="0" u="none" strike="noStrike" kern="1200" cap="none" spc="0" normalizeH="0" baseline="0" noProof="0" dirty="0">
              <a:ln>
                <a:noFill/>
              </a:ln>
              <a:solidFill>
                <a:srgbClr val="44546A"/>
              </a:solidFill>
              <a:effectLst/>
              <a:uLnTx/>
              <a:uFillTx/>
              <a:cs typeface="+mn-ea"/>
              <a:sym typeface="+mn-lt"/>
            </a:endParaRPr>
          </a:p>
          <a:p>
            <a:pPr marL="0" marR="0" lvl="0" indent="0" algn="ctr" defTabSz="685165" rtl="0" eaLnBrk="1" fontAlgn="base" latinLnBrk="0" hangingPunct="1">
              <a:lnSpc>
                <a:spcPct val="100000"/>
              </a:lnSpc>
              <a:spcBef>
                <a:spcPct val="0"/>
              </a:spcBef>
              <a:spcAft>
                <a:spcPct val="0"/>
              </a:spcAft>
              <a:buClrTx/>
              <a:buSzTx/>
              <a:buFontTx/>
              <a:buNone/>
              <a:defRPr/>
            </a:pPr>
            <a:r>
              <a:rPr kumimoji="0" lang="zh-CN" altLang="en-US" sz="5400" b="1" i="0" u="none" strike="noStrike" kern="1200" cap="none" spc="0" normalizeH="0" baseline="0" noProof="0" dirty="0">
                <a:ln>
                  <a:noFill/>
                </a:ln>
                <a:solidFill>
                  <a:srgbClr val="44546A"/>
                </a:solidFill>
                <a:effectLst/>
                <a:uLnTx/>
                <a:uFillTx/>
                <a:cs typeface="+mn-ea"/>
                <a:sym typeface="+mn-lt"/>
              </a:rPr>
              <a:t>目录</a:t>
            </a:r>
            <a:endParaRPr kumimoji="0" lang="en-US" altLang="zh-CN" sz="6000" b="1" i="0" u="none" strike="noStrike" kern="1200" cap="none" spc="0" normalizeH="0" baseline="0" noProof="0" dirty="0">
              <a:ln>
                <a:noFill/>
              </a:ln>
              <a:solidFill>
                <a:srgbClr val="44546A"/>
              </a:solidFill>
              <a:effectLst/>
              <a:uLnTx/>
              <a:uFillTx/>
              <a:cs typeface="+mn-ea"/>
              <a:sym typeface="+mn-lt"/>
            </a:endParaRPr>
          </a:p>
        </p:txBody>
      </p:sp>
      <p:sp>
        <p:nvSpPr>
          <p:cNvPr id="8" name="TextBox 6"/>
          <p:cNvSpPr txBox="1">
            <a:spLocks noChangeArrowheads="1"/>
          </p:cNvSpPr>
          <p:nvPr/>
        </p:nvSpPr>
        <p:spPr bwMode="auto">
          <a:xfrm>
            <a:off x="2103755" y="2952115"/>
            <a:ext cx="2388235"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1" indent="0" algn="l" defTabSz="914400" rtl="0" eaLnBrk="1" fontAlgn="auto" latinLnBrk="0" hangingPunct="1">
              <a:lnSpc>
                <a:spcPct val="100000"/>
              </a:lnSpc>
              <a:spcBef>
                <a:spcPts val="0"/>
              </a:spcBef>
              <a:spcAft>
                <a:spcPts val="0"/>
              </a:spcAft>
              <a:buClrTx/>
              <a:buSzTx/>
              <a:buFontTx/>
              <a:buNone/>
              <a:defRPr/>
            </a:pPr>
            <a:r>
              <a:rPr kumimoji="0" lang="zh-CN" altLang="en-US" sz="2665" b="0" i="0" u="none" strike="noStrike" kern="1200" cap="none" spc="0" normalizeH="0" baseline="0" noProof="0" dirty="0">
                <a:ln>
                  <a:noFill/>
                </a:ln>
                <a:solidFill>
                  <a:srgbClr val="44546A"/>
                </a:solidFill>
                <a:effectLst/>
                <a:uLnTx/>
                <a:uFillTx/>
                <a:cs typeface="+mn-ea"/>
                <a:sym typeface="+mn-lt"/>
              </a:rPr>
              <a:t>创业风险概述</a:t>
            </a:r>
            <a:endParaRPr kumimoji="0" lang="zh-CN" altLang="en-US" sz="2665" b="0" i="0" u="none" strike="noStrike" kern="1200" cap="none" spc="0" normalizeH="0" baseline="0" noProof="0" dirty="0">
              <a:ln>
                <a:noFill/>
              </a:ln>
              <a:solidFill>
                <a:srgbClr val="44546A"/>
              </a:solidFill>
              <a:effectLst/>
              <a:uLnTx/>
              <a:uFillTx/>
              <a:cs typeface="+mn-ea"/>
              <a:sym typeface="+mn-lt"/>
            </a:endParaRPr>
          </a:p>
        </p:txBody>
      </p:sp>
      <p:sp>
        <p:nvSpPr>
          <p:cNvPr id="10" name="六边形 9"/>
          <p:cNvSpPr/>
          <p:nvPr/>
        </p:nvSpPr>
        <p:spPr>
          <a:xfrm>
            <a:off x="1072502" y="2963449"/>
            <a:ext cx="707377" cy="609808"/>
          </a:xfrm>
          <a:prstGeom prst="hexagon">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0" i="0" u="none" strike="noStrike" kern="1200" cap="none" spc="0" normalizeH="0" baseline="0" noProof="0" dirty="0">
                <a:ln>
                  <a:noFill/>
                </a:ln>
                <a:solidFill>
                  <a:prstClr val="white"/>
                </a:solidFill>
                <a:effectLst/>
                <a:uLnTx/>
                <a:uFillTx/>
                <a:cs typeface="+mn-ea"/>
                <a:sym typeface="+mn-lt"/>
              </a:rPr>
              <a:t>1</a:t>
            </a:r>
            <a:endParaRPr kumimoji="0" lang="zh-CN" altLang="en-US" sz="3600" b="0" i="0" u="none" strike="noStrike" kern="1200" cap="none" spc="0" normalizeH="0" baseline="0" noProof="0" dirty="0">
              <a:ln>
                <a:noFill/>
              </a:ln>
              <a:solidFill>
                <a:prstClr val="white"/>
              </a:solidFill>
              <a:effectLst/>
              <a:uLnTx/>
              <a:uFillTx/>
              <a:cs typeface="+mn-ea"/>
              <a:sym typeface="+mn-lt"/>
            </a:endParaRPr>
          </a:p>
        </p:txBody>
      </p:sp>
      <p:sp>
        <p:nvSpPr>
          <p:cNvPr id="13" name="TextBox 6"/>
          <p:cNvSpPr txBox="1">
            <a:spLocks noChangeArrowheads="1"/>
          </p:cNvSpPr>
          <p:nvPr/>
        </p:nvSpPr>
        <p:spPr bwMode="auto">
          <a:xfrm>
            <a:off x="5509895" y="2951480"/>
            <a:ext cx="2388235"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1" indent="0" algn="l" defTabSz="914400" rtl="0" eaLnBrk="1" fontAlgn="auto" latinLnBrk="0" hangingPunct="1">
              <a:lnSpc>
                <a:spcPct val="100000"/>
              </a:lnSpc>
              <a:spcBef>
                <a:spcPts val="0"/>
              </a:spcBef>
              <a:spcAft>
                <a:spcPts val="0"/>
              </a:spcAft>
              <a:buClrTx/>
              <a:buSzTx/>
              <a:buFontTx/>
              <a:buNone/>
              <a:defRPr/>
            </a:pPr>
            <a:r>
              <a:rPr kumimoji="0" lang="zh-CN" altLang="en-US" sz="2665" b="0" i="0" u="none" strike="noStrike" kern="1200" cap="none" spc="0" normalizeH="0" baseline="0" noProof="0" dirty="0">
                <a:ln>
                  <a:noFill/>
                </a:ln>
                <a:solidFill>
                  <a:srgbClr val="44546A"/>
                </a:solidFill>
                <a:effectLst/>
                <a:uLnTx/>
                <a:uFillTx/>
                <a:cs typeface="+mn-ea"/>
                <a:sym typeface="+mn-lt"/>
              </a:rPr>
              <a:t>风险评估防范</a:t>
            </a:r>
            <a:endParaRPr kumimoji="0" lang="zh-CN" altLang="en-US" sz="2665" b="0" i="0" u="none" strike="noStrike" kern="1200" cap="none" spc="0" normalizeH="0" baseline="0" noProof="0" dirty="0">
              <a:ln>
                <a:noFill/>
              </a:ln>
              <a:solidFill>
                <a:srgbClr val="44546A"/>
              </a:solidFill>
              <a:effectLst/>
              <a:uLnTx/>
              <a:uFillTx/>
              <a:cs typeface="+mn-ea"/>
              <a:sym typeface="+mn-lt"/>
            </a:endParaRPr>
          </a:p>
        </p:txBody>
      </p:sp>
      <p:sp>
        <p:nvSpPr>
          <p:cNvPr id="15" name="六边形 14"/>
          <p:cNvSpPr/>
          <p:nvPr/>
        </p:nvSpPr>
        <p:spPr>
          <a:xfrm>
            <a:off x="4495974" y="2960713"/>
            <a:ext cx="707377" cy="609808"/>
          </a:xfrm>
          <a:prstGeom prst="hexagon">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0" i="0" u="none" strike="noStrike" kern="1200" cap="none" spc="0" normalizeH="0" baseline="0" noProof="0" dirty="0">
                <a:ln>
                  <a:noFill/>
                </a:ln>
                <a:solidFill>
                  <a:prstClr val="white"/>
                </a:solidFill>
                <a:effectLst/>
                <a:uLnTx/>
                <a:uFillTx/>
                <a:cs typeface="+mn-ea"/>
                <a:sym typeface="+mn-lt"/>
              </a:rPr>
              <a:t>2</a:t>
            </a:r>
            <a:endParaRPr kumimoji="0" lang="zh-CN" altLang="en-US" sz="3600" b="0" i="0" u="none" strike="noStrike" kern="1200" cap="none" spc="0" normalizeH="0" baseline="0" noProof="0" dirty="0">
              <a:ln>
                <a:noFill/>
              </a:ln>
              <a:solidFill>
                <a:prstClr val="white"/>
              </a:solidFill>
              <a:effectLst/>
              <a:uLnTx/>
              <a:uFillTx/>
              <a:cs typeface="+mn-ea"/>
              <a:sym typeface="+mn-lt"/>
            </a:endParaRPr>
          </a:p>
        </p:txBody>
      </p:sp>
      <p:sp>
        <p:nvSpPr>
          <p:cNvPr id="17" name="TextBox 6"/>
          <p:cNvSpPr txBox="1">
            <a:spLocks noChangeArrowheads="1"/>
          </p:cNvSpPr>
          <p:nvPr/>
        </p:nvSpPr>
        <p:spPr bwMode="auto">
          <a:xfrm>
            <a:off x="9072245" y="2961005"/>
            <a:ext cx="2970530"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1" indent="0" algn="l" defTabSz="914400" rtl="0" eaLnBrk="1" fontAlgn="auto" latinLnBrk="0" hangingPunct="1">
              <a:lnSpc>
                <a:spcPct val="100000"/>
              </a:lnSpc>
              <a:spcBef>
                <a:spcPts val="0"/>
              </a:spcBef>
              <a:spcAft>
                <a:spcPts val="0"/>
              </a:spcAft>
              <a:buClrTx/>
              <a:buSzTx/>
              <a:buFontTx/>
              <a:buNone/>
              <a:defRPr/>
            </a:pPr>
            <a:r>
              <a:rPr kumimoji="0" lang="zh-CN" altLang="en-US" sz="2665" b="0" i="0" u="none" strike="noStrike" kern="1200" cap="none" spc="0" normalizeH="0" baseline="0" noProof="0" dirty="0">
                <a:ln>
                  <a:noFill/>
                </a:ln>
                <a:solidFill>
                  <a:srgbClr val="44546A"/>
                </a:solidFill>
                <a:effectLst/>
                <a:uLnTx/>
                <a:uFillTx/>
                <a:cs typeface="+mn-ea"/>
                <a:sym typeface="+mn-lt"/>
              </a:rPr>
              <a:t>创业风险管理</a:t>
            </a:r>
            <a:endParaRPr kumimoji="0" lang="zh-CN" altLang="en-US" sz="2665" b="0" i="0" u="none" strike="noStrike" kern="1200" cap="none" spc="0" normalizeH="0" baseline="0" noProof="0" dirty="0">
              <a:ln>
                <a:noFill/>
              </a:ln>
              <a:solidFill>
                <a:srgbClr val="44546A"/>
              </a:solidFill>
              <a:effectLst/>
              <a:uLnTx/>
              <a:uFillTx/>
              <a:cs typeface="+mn-ea"/>
              <a:sym typeface="+mn-lt"/>
            </a:endParaRPr>
          </a:p>
        </p:txBody>
      </p:sp>
      <p:sp>
        <p:nvSpPr>
          <p:cNvPr id="19" name="六边形 18"/>
          <p:cNvSpPr/>
          <p:nvPr/>
        </p:nvSpPr>
        <p:spPr>
          <a:xfrm>
            <a:off x="8110058" y="2951337"/>
            <a:ext cx="707377" cy="609808"/>
          </a:xfrm>
          <a:prstGeom prst="hexagon">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0" i="0" u="none" strike="noStrike" kern="1200" cap="none" spc="0" normalizeH="0" baseline="0" noProof="0" dirty="0">
                <a:ln>
                  <a:noFill/>
                </a:ln>
                <a:solidFill>
                  <a:prstClr val="white"/>
                </a:solidFill>
                <a:effectLst/>
                <a:uLnTx/>
                <a:uFillTx/>
                <a:cs typeface="+mn-ea"/>
                <a:sym typeface="+mn-lt"/>
              </a:rPr>
              <a:t>3</a:t>
            </a:r>
            <a:endParaRPr kumimoji="0" lang="zh-CN" altLang="en-US" sz="3600" b="0" i="0" u="none" strike="noStrike" kern="1200" cap="none" spc="0" normalizeH="0" baseline="0" noProof="0" dirty="0">
              <a:ln>
                <a:noFill/>
              </a:ln>
              <a:solidFill>
                <a:prstClr val="white"/>
              </a:solidFill>
              <a:effectLst/>
              <a:uLnTx/>
              <a:uFillTx/>
              <a:cs typeface="+mn-ea"/>
              <a:sym typeface="+mn-lt"/>
            </a:endParaRPr>
          </a:p>
        </p:txBody>
      </p:sp>
      <p:sp>
        <p:nvSpPr>
          <p:cNvPr id="33" name="流程图: 手动输入 32"/>
          <p:cNvSpPr/>
          <p:nvPr/>
        </p:nvSpPr>
        <p:spPr>
          <a:xfrm rot="5400000">
            <a:off x="1502230" y="-805543"/>
            <a:ext cx="914400" cy="3265714"/>
          </a:xfrm>
          <a:prstGeom prst="flowChartManualInpu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4" name="流程图: 手动输入 33"/>
          <p:cNvSpPr/>
          <p:nvPr/>
        </p:nvSpPr>
        <p:spPr>
          <a:xfrm rot="16200000">
            <a:off x="9775371" y="-805543"/>
            <a:ext cx="914400" cy="3265714"/>
          </a:xfrm>
          <a:prstGeom prst="flowChartManualInpu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244915" y="3694738"/>
            <a:ext cx="4445218" cy="0"/>
          </a:xfrm>
          <a:prstGeom prst="line">
            <a:avLst/>
          </a:prstGeom>
          <a:ln>
            <a:solidFill>
              <a:srgbClr val="006699"/>
            </a:solidFill>
          </a:ln>
        </p:spPr>
        <p:style>
          <a:lnRef idx="1">
            <a:schemeClr val="accent1"/>
          </a:lnRef>
          <a:fillRef idx="0">
            <a:schemeClr val="accent1"/>
          </a:fillRef>
          <a:effectRef idx="0">
            <a:schemeClr val="accent1"/>
          </a:effectRef>
          <a:fontRef idx="minor">
            <a:schemeClr val="tx1"/>
          </a:fontRef>
        </p:style>
      </p:cxnSp>
      <p:sp>
        <p:nvSpPr>
          <p:cNvPr id="5" name="文本框 7"/>
          <p:cNvSpPr txBox="1"/>
          <p:nvPr/>
        </p:nvSpPr>
        <p:spPr>
          <a:xfrm>
            <a:off x="7815217" y="3109963"/>
            <a:ext cx="1803251" cy="58477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200" dirty="0">
                <a:solidFill>
                  <a:srgbClr val="006699"/>
                </a:solidFill>
                <a:cs typeface="+mn-ea"/>
                <a:sym typeface="+mn-lt"/>
              </a:rPr>
              <a:t>PART 01</a:t>
            </a:r>
            <a:endParaRPr lang="zh-CN" altLang="en-US" sz="3200" dirty="0">
              <a:solidFill>
                <a:srgbClr val="006699"/>
              </a:solidFill>
              <a:cs typeface="+mn-ea"/>
              <a:sym typeface="+mn-lt"/>
            </a:endParaRPr>
          </a:p>
        </p:txBody>
      </p:sp>
      <p:sp>
        <p:nvSpPr>
          <p:cNvPr id="6" name="文本框 11"/>
          <p:cNvSpPr txBox="1"/>
          <p:nvPr/>
        </p:nvSpPr>
        <p:spPr>
          <a:xfrm>
            <a:off x="9509760" y="3110230"/>
            <a:ext cx="2682240" cy="5835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dirty="0">
                <a:solidFill>
                  <a:srgbClr val="006699"/>
                </a:solidFill>
                <a:cs typeface="+mn-ea"/>
                <a:sym typeface="+mn-lt"/>
              </a:rPr>
              <a:t>创业风险概述</a:t>
            </a:r>
            <a:endParaRPr lang="zh-CN" altLang="en-US" sz="3200" dirty="0">
              <a:solidFill>
                <a:srgbClr val="006699"/>
              </a:solidFill>
              <a:cs typeface="+mn-ea"/>
              <a:sym typeface="+mn-lt"/>
            </a:endParaRPr>
          </a:p>
        </p:txBody>
      </p:sp>
      <p:sp>
        <p:nvSpPr>
          <p:cNvPr id="7" name="平行四边形 6"/>
          <p:cNvSpPr/>
          <p:nvPr/>
        </p:nvSpPr>
        <p:spPr>
          <a:xfrm>
            <a:off x="6470433" y="3164688"/>
            <a:ext cx="1216152" cy="533400"/>
          </a:xfrm>
          <a:prstGeom prst="parallelogram">
            <a:avLst/>
          </a:prstGeom>
          <a:solidFill>
            <a:srgbClr val="006699"/>
          </a:solid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pic>
        <p:nvPicPr>
          <p:cNvPr id="8" name="图片 7"/>
          <p:cNvPicPr>
            <a:picLocks noChangeAspect="1"/>
          </p:cNvPicPr>
          <p:nvPr/>
        </p:nvPicPr>
        <p:blipFill>
          <a:blip r:embed="rId1"/>
          <a:stretch>
            <a:fillRect/>
          </a:stretch>
        </p:blipFill>
        <p:spPr>
          <a:xfrm>
            <a:off x="0" y="1603147"/>
            <a:ext cx="6096528" cy="3627434"/>
          </a:xfrm>
          <a:prstGeom prst="parallelogram">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sz="2665" dirty="0">
                <a:solidFill>
                  <a:schemeClr val="tx2">
                    <a:lumMod val="75000"/>
                  </a:schemeClr>
                </a:solidFill>
                <a:cs typeface="+mn-ea"/>
                <a:sym typeface="+mn-lt"/>
              </a:rPr>
              <a:t>一、创业风险来源</a:t>
            </a:r>
            <a:endParaRPr lang="zh-CN" altLang="en-US" sz="2665" dirty="0">
              <a:solidFill>
                <a:schemeClr val="tx2">
                  <a:lumMod val="75000"/>
                </a:schemeClr>
              </a:solidFill>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1" name="组合 20"/>
          <p:cNvGrpSpPr/>
          <p:nvPr/>
        </p:nvGrpSpPr>
        <p:grpSpPr>
          <a:xfrm>
            <a:off x="0" y="1739383"/>
            <a:ext cx="6276704" cy="4572000"/>
            <a:chOff x="-48260" y="1336157"/>
            <a:chExt cx="6276704" cy="4572000"/>
          </a:xfrm>
        </p:grpSpPr>
        <p:sp>
          <p:nvSpPr>
            <p:cNvPr id="9" name="MH_Title_1"/>
            <p:cNvSpPr>
              <a:spLocks noChangeArrowheads="1"/>
            </p:cNvSpPr>
            <p:nvPr/>
          </p:nvSpPr>
          <p:spPr bwMode="auto">
            <a:xfrm>
              <a:off x="-48260" y="2366916"/>
              <a:ext cx="1720427" cy="2628053"/>
            </a:xfrm>
            <a:custGeom>
              <a:avLst/>
              <a:gdLst>
                <a:gd name="T0" fmla="*/ 272796 w 1159484"/>
                <a:gd name="T1" fmla="*/ 1430 h 1674380"/>
                <a:gd name="T2" fmla="*/ 986253 w 1159484"/>
                <a:gd name="T3" fmla="*/ 329551 h 1674380"/>
                <a:gd name="T4" fmla="*/ 983624 w 1159484"/>
                <a:gd name="T5" fmla="*/ 1349563 h 1674380"/>
                <a:gd name="T6" fmla="*/ 0 w 1159484"/>
                <a:gd name="T7" fmla="*/ 1611015 h 1674380"/>
                <a:gd name="T8" fmla="*/ 3991 w 1159484"/>
                <a:gd name="T9" fmla="*/ 63005 h 1674380"/>
                <a:gd name="T10" fmla="*/ 272796 w 1159484"/>
                <a:gd name="T11" fmla="*/ 1430 h 1674380"/>
                <a:gd name="T12" fmla="*/ 0 60000 65536"/>
                <a:gd name="T13" fmla="*/ 0 60000 65536"/>
                <a:gd name="T14" fmla="*/ 0 60000 65536"/>
                <a:gd name="T15" fmla="*/ 0 60000 65536"/>
                <a:gd name="T16" fmla="*/ 0 60000 65536"/>
                <a:gd name="T17" fmla="*/ 0 60000 65536"/>
                <a:gd name="T18" fmla="*/ 0 w 1159484"/>
                <a:gd name="T19" fmla="*/ 0 h 1674380"/>
                <a:gd name="T20" fmla="*/ 1159484 w 1159484"/>
                <a:gd name="T21" fmla="*/ 1674380 h 1674380"/>
              </a:gdLst>
              <a:ahLst/>
              <a:cxnLst>
                <a:cxn ang="T12">
                  <a:pos x="T0" y="T1"/>
                </a:cxn>
                <a:cxn ang="T13">
                  <a:pos x="T2" y="T3"/>
                </a:cxn>
                <a:cxn ang="T14">
                  <a:pos x="T4" y="T5"/>
                </a:cxn>
                <a:cxn ang="T15">
                  <a:pos x="T6" y="T7"/>
                </a:cxn>
                <a:cxn ang="T16">
                  <a:pos x="T8" y="T9"/>
                </a:cxn>
                <a:cxn ang="T17">
                  <a:pos x="T10" y="T11"/>
                </a:cxn>
              </a:cxnLst>
              <a:rect l="T18" t="T19" r="T20" b="T21"/>
              <a:pathLst>
                <a:path w="1159484" h="1674380">
                  <a:moveTo>
                    <a:pt x="273226" y="1430"/>
                  </a:moveTo>
                  <a:cubicBezTo>
                    <a:pt x="545324" y="-14516"/>
                    <a:pt x="815402" y="103404"/>
                    <a:pt x="987809" y="329296"/>
                  </a:cubicBezTo>
                  <a:cubicBezTo>
                    <a:pt x="1217686" y="630485"/>
                    <a:pt x="1216605" y="1048522"/>
                    <a:pt x="985175" y="1348519"/>
                  </a:cubicBezTo>
                  <a:cubicBezTo>
                    <a:pt x="753745" y="1648515"/>
                    <a:pt x="349672" y="1755668"/>
                    <a:pt x="0" y="1609769"/>
                  </a:cubicBezTo>
                  <a:lnTo>
                    <a:pt x="3997" y="62957"/>
                  </a:lnTo>
                  <a:cubicBezTo>
                    <a:pt x="91603" y="26935"/>
                    <a:pt x="182527" y="6745"/>
                    <a:pt x="273226" y="1430"/>
                  </a:cubicBezTo>
                  <a:close/>
                </a:path>
              </a:pathLst>
            </a:custGeom>
            <a:solidFill>
              <a:srgbClr val="006699"/>
            </a:solidFill>
            <a:ln w="28575">
              <a:noFill/>
            </a:ln>
          </p:spPr>
          <p:txBody>
            <a:bodyPr lIns="0" tIns="0" rIns="151796"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zh-CN" altLang="en-US" sz="3735" dirty="0">
                <a:solidFill>
                  <a:schemeClr val="bg1"/>
                </a:solidFill>
                <a:latin typeface="+mn-lt"/>
                <a:ea typeface="+mn-ea"/>
                <a:cs typeface="+mn-ea"/>
                <a:sym typeface="+mn-lt"/>
              </a:endParaRPr>
            </a:p>
          </p:txBody>
        </p:sp>
        <p:grpSp>
          <p:nvGrpSpPr>
            <p:cNvPr id="10" name="组合 9"/>
            <p:cNvGrpSpPr/>
            <p:nvPr/>
          </p:nvGrpSpPr>
          <p:grpSpPr>
            <a:xfrm>
              <a:off x="1564158" y="1933904"/>
              <a:ext cx="3953087" cy="3426460"/>
              <a:chOff x="1591445" y="2300385"/>
              <a:chExt cx="5288291" cy="3482386"/>
            </a:xfrm>
          </p:grpSpPr>
          <p:sp>
            <p:nvSpPr>
              <p:cNvPr id="11" name="MH_Other_1"/>
              <p:cNvSpPr/>
              <p:nvPr/>
            </p:nvSpPr>
            <p:spPr bwMode="auto">
              <a:xfrm>
                <a:off x="1591445" y="4054972"/>
                <a:ext cx="3964564" cy="189188"/>
              </a:xfrm>
              <a:custGeom>
                <a:avLst/>
                <a:gdLst>
                  <a:gd name="T0" fmla="*/ 0 w 3759200"/>
                  <a:gd name="T1" fmla="*/ 76116 h 179488"/>
                  <a:gd name="T2" fmla="*/ 2070100 w 3759200"/>
                  <a:gd name="T3" fmla="*/ 177602 h 179488"/>
                  <a:gd name="T4" fmla="*/ 3759200 w 3759200"/>
                  <a:gd name="T5" fmla="*/ 0 h 179488"/>
                  <a:gd name="T6" fmla="*/ 0 60000 65536"/>
                  <a:gd name="T7" fmla="*/ 0 60000 65536"/>
                  <a:gd name="T8" fmla="*/ 0 60000 65536"/>
                </a:gdLst>
                <a:ahLst/>
                <a:cxnLst>
                  <a:cxn ang="T6">
                    <a:pos x="T0" y="T1"/>
                  </a:cxn>
                  <a:cxn ang="T7">
                    <a:pos x="T2" y="T3"/>
                  </a:cxn>
                  <a:cxn ang="T8">
                    <a:pos x="T4" y="T5"/>
                  </a:cxn>
                </a:cxnLst>
                <a:rect l="0" t="0" r="r" b="b"/>
                <a:pathLst>
                  <a:path w="3759200" h="179488">
                    <a:moveTo>
                      <a:pt x="0" y="76200"/>
                    </a:moveTo>
                    <a:cubicBezTo>
                      <a:pt x="921808" y="129116"/>
                      <a:pt x="1443567" y="190500"/>
                      <a:pt x="2070100" y="177800"/>
                    </a:cubicBezTo>
                    <a:cubicBezTo>
                      <a:pt x="2696633" y="165100"/>
                      <a:pt x="3440641" y="86783"/>
                      <a:pt x="3759200" y="0"/>
                    </a:cubicBezTo>
                  </a:path>
                </a:pathLst>
              </a:custGeom>
              <a:noFill/>
              <a:ln w="9525" cap="flat" cmpd="sng">
                <a:solidFill>
                  <a:srgbClr val="006699"/>
                </a:solidFill>
                <a:miter lim="800000"/>
              </a:ln>
              <a:extLst>
                <a:ext uri="{909E8E84-426E-40DD-AFC4-6F175D3DCCD1}">
                  <a14:hiddenFill xmlns:a14="http://schemas.microsoft.com/office/drawing/2010/main">
                    <a:solidFill>
                      <a:srgbClr val="FFFFFF"/>
                    </a:solidFill>
                  </a14:hiddenFill>
                </a:ext>
              </a:extLst>
            </p:spPr>
            <p:txBody>
              <a:bodyPr anchor="ctr"/>
              <a:lstStyle/>
              <a:p>
                <a:endParaRPr lang="zh-CN" altLang="en-US" sz="1865">
                  <a:cs typeface="+mn-ea"/>
                  <a:sym typeface="+mn-lt"/>
                </a:endParaRPr>
              </a:p>
            </p:txBody>
          </p:sp>
          <p:sp>
            <p:nvSpPr>
              <p:cNvPr id="12" name="MH_Other_2"/>
              <p:cNvSpPr/>
              <p:nvPr/>
            </p:nvSpPr>
            <p:spPr bwMode="auto">
              <a:xfrm>
                <a:off x="1591445" y="2300385"/>
                <a:ext cx="3442206" cy="1875131"/>
              </a:xfrm>
              <a:custGeom>
                <a:avLst/>
                <a:gdLst>
                  <a:gd name="T0" fmla="*/ 0 w 3263900"/>
                  <a:gd name="T1" fmla="*/ 1778000 h 1778000"/>
                  <a:gd name="T2" fmla="*/ 2070100 w 3263900"/>
                  <a:gd name="T3" fmla="*/ 1016000 h 1778000"/>
                  <a:gd name="T4" fmla="*/ 3263900 w 3263900"/>
                  <a:gd name="T5" fmla="*/ 0 h 1778000"/>
                  <a:gd name="T6" fmla="*/ 0 60000 65536"/>
                  <a:gd name="T7" fmla="*/ 0 60000 65536"/>
                  <a:gd name="T8" fmla="*/ 0 60000 65536"/>
                </a:gdLst>
                <a:ahLst/>
                <a:cxnLst>
                  <a:cxn ang="T6">
                    <a:pos x="T0" y="T1"/>
                  </a:cxn>
                  <a:cxn ang="T7">
                    <a:pos x="T2" y="T3"/>
                  </a:cxn>
                  <a:cxn ang="T8">
                    <a:pos x="T4" y="T5"/>
                  </a:cxn>
                </a:cxnLst>
                <a:rect l="0" t="0" r="r" b="b"/>
                <a:pathLst>
                  <a:path w="3263900" h="1778000">
                    <a:moveTo>
                      <a:pt x="0" y="1778000"/>
                    </a:moveTo>
                    <a:cubicBezTo>
                      <a:pt x="594783" y="1656291"/>
                      <a:pt x="1526117" y="1312333"/>
                      <a:pt x="2070100" y="1016000"/>
                    </a:cubicBezTo>
                    <a:cubicBezTo>
                      <a:pt x="2614083" y="719667"/>
                      <a:pt x="2897716" y="483658"/>
                      <a:pt x="3263900" y="0"/>
                    </a:cubicBezTo>
                  </a:path>
                </a:pathLst>
              </a:custGeom>
              <a:noFill/>
              <a:ln w="9525" cap="flat" cmpd="sng">
                <a:solidFill>
                  <a:srgbClr val="006699"/>
                </a:solidFill>
                <a:miter lim="800000"/>
              </a:ln>
              <a:extLst>
                <a:ext uri="{909E8E84-426E-40DD-AFC4-6F175D3DCCD1}">
                  <a14:hiddenFill xmlns:a14="http://schemas.microsoft.com/office/drawing/2010/main">
                    <a:solidFill>
                      <a:srgbClr val="FFFFFF"/>
                    </a:solidFill>
                  </a14:hiddenFill>
                </a:ext>
              </a:extLst>
            </p:spPr>
            <p:txBody>
              <a:bodyPr anchor="ctr"/>
              <a:lstStyle/>
              <a:p>
                <a:endParaRPr lang="zh-CN" altLang="en-US" sz="1865">
                  <a:cs typeface="+mn-ea"/>
                  <a:sym typeface="+mn-lt"/>
                </a:endParaRPr>
              </a:p>
            </p:txBody>
          </p:sp>
          <p:sp>
            <p:nvSpPr>
              <p:cNvPr id="13" name="MH_Other_3"/>
              <p:cNvSpPr/>
              <p:nvPr/>
            </p:nvSpPr>
            <p:spPr bwMode="auto">
              <a:xfrm>
                <a:off x="1591445" y="2812374"/>
                <a:ext cx="5221465" cy="1363009"/>
              </a:xfrm>
              <a:custGeom>
                <a:avLst/>
                <a:gdLst>
                  <a:gd name="T0" fmla="*/ 0 w 4203700"/>
                  <a:gd name="T1" fmla="*/ 939800 h 939800"/>
                  <a:gd name="T2" fmla="*/ 2387600 w 4203700"/>
                  <a:gd name="T3" fmla="*/ 622300 h 939800"/>
                  <a:gd name="T4" fmla="*/ 4203700 w 4203700"/>
                  <a:gd name="T5" fmla="*/ 0 h 939800"/>
                  <a:gd name="T6" fmla="*/ 0 60000 65536"/>
                  <a:gd name="T7" fmla="*/ 0 60000 65536"/>
                  <a:gd name="T8" fmla="*/ 0 60000 65536"/>
                </a:gdLst>
                <a:ahLst/>
                <a:cxnLst>
                  <a:cxn ang="T6">
                    <a:pos x="T0" y="T1"/>
                  </a:cxn>
                  <a:cxn ang="T7">
                    <a:pos x="T2" y="T3"/>
                  </a:cxn>
                  <a:cxn ang="T8">
                    <a:pos x="T4" y="T5"/>
                  </a:cxn>
                </a:cxnLst>
                <a:rect l="0" t="0" r="r" b="b"/>
                <a:pathLst>
                  <a:path w="4203700" h="939800">
                    <a:moveTo>
                      <a:pt x="0" y="939800"/>
                    </a:moveTo>
                    <a:cubicBezTo>
                      <a:pt x="919691" y="827616"/>
                      <a:pt x="1686983" y="778933"/>
                      <a:pt x="2387600" y="622300"/>
                    </a:cubicBezTo>
                    <a:cubicBezTo>
                      <a:pt x="3088217" y="465667"/>
                      <a:pt x="3722158" y="201083"/>
                      <a:pt x="4203700" y="0"/>
                    </a:cubicBezTo>
                  </a:path>
                </a:pathLst>
              </a:custGeom>
              <a:noFill/>
              <a:ln w="9525" cap="flat" cmpd="sng">
                <a:solidFill>
                  <a:srgbClr val="006699"/>
                </a:solidFill>
                <a:miter lim="800000"/>
              </a:ln>
              <a:extLst>
                <a:ext uri="{909E8E84-426E-40DD-AFC4-6F175D3DCCD1}">
                  <a14:hiddenFill xmlns:a14="http://schemas.microsoft.com/office/drawing/2010/main">
                    <a:solidFill>
                      <a:srgbClr val="FFFFFF"/>
                    </a:solidFill>
                  </a14:hiddenFill>
                </a:ext>
              </a:extLst>
            </p:spPr>
            <p:txBody>
              <a:bodyPr anchor="ctr"/>
              <a:lstStyle/>
              <a:p>
                <a:endParaRPr lang="zh-CN" altLang="en-US" sz="1865">
                  <a:cs typeface="+mn-ea"/>
                  <a:sym typeface="+mn-lt"/>
                </a:endParaRPr>
              </a:p>
            </p:txBody>
          </p:sp>
          <p:sp>
            <p:nvSpPr>
              <p:cNvPr id="14" name="MH_Other_4"/>
              <p:cNvSpPr/>
              <p:nvPr/>
            </p:nvSpPr>
            <p:spPr bwMode="auto">
              <a:xfrm>
                <a:off x="1658271" y="4162476"/>
                <a:ext cx="5221465" cy="1017955"/>
              </a:xfrm>
              <a:custGeom>
                <a:avLst/>
                <a:gdLst>
                  <a:gd name="T0" fmla="*/ 0 w 4152900"/>
                  <a:gd name="T1" fmla="*/ 0 h 685800"/>
                  <a:gd name="T2" fmla="*/ 2959100 w 4152900"/>
                  <a:gd name="T3" fmla="*/ 368300 h 685800"/>
                  <a:gd name="T4" fmla="*/ 4152900 w 4152900"/>
                  <a:gd name="T5" fmla="*/ 685800 h 685800"/>
                  <a:gd name="T6" fmla="*/ 0 60000 65536"/>
                  <a:gd name="T7" fmla="*/ 0 60000 65536"/>
                  <a:gd name="T8" fmla="*/ 0 60000 65536"/>
                </a:gdLst>
                <a:ahLst/>
                <a:cxnLst>
                  <a:cxn ang="T6">
                    <a:pos x="T0" y="T1"/>
                  </a:cxn>
                  <a:cxn ang="T7">
                    <a:pos x="T2" y="T3"/>
                  </a:cxn>
                  <a:cxn ang="T8">
                    <a:pos x="T4" y="T5"/>
                  </a:cxn>
                </a:cxnLst>
                <a:rect l="0" t="0" r="r" b="b"/>
                <a:pathLst>
                  <a:path w="4152900" h="685800">
                    <a:moveTo>
                      <a:pt x="0" y="0"/>
                    </a:moveTo>
                    <a:cubicBezTo>
                      <a:pt x="1133475" y="127000"/>
                      <a:pt x="2266950" y="254000"/>
                      <a:pt x="2959100" y="368300"/>
                    </a:cubicBezTo>
                    <a:cubicBezTo>
                      <a:pt x="3651250" y="482600"/>
                      <a:pt x="3902075" y="584200"/>
                      <a:pt x="4152900" y="685800"/>
                    </a:cubicBezTo>
                  </a:path>
                </a:pathLst>
              </a:custGeom>
              <a:noFill/>
              <a:ln w="9525" cap="flat" cmpd="sng">
                <a:solidFill>
                  <a:srgbClr val="006699"/>
                </a:solidFill>
                <a:miter lim="800000"/>
              </a:ln>
              <a:extLst>
                <a:ext uri="{909E8E84-426E-40DD-AFC4-6F175D3DCCD1}">
                  <a14:hiddenFill xmlns:a14="http://schemas.microsoft.com/office/drawing/2010/main">
                    <a:solidFill>
                      <a:srgbClr val="FFFFFF"/>
                    </a:solidFill>
                  </a14:hiddenFill>
                </a:ext>
              </a:extLst>
            </p:spPr>
            <p:txBody>
              <a:bodyPr anchor="ctr"/>
              <a:lstStyle/>
              <a:p>
                <a:endParaRPr lang="zh-CN" altLang="en-US" sz="1865">
                  <a:cs typeface="+mn-ea"/>
                  <a:sym typeface="+mn-lt"/>
                </a:endParaRPr>
              </a:p>
            </p:txBody>
          </p:sp>
          <p:sp>
            <p:nvSpPr>
              <p:cNvPr id="15" name="MH_Other_5"/>
              <p:cNvSpPr/>
              <p:nvPr/>
            </p:nvSpPr>
            <p:spPr bwMode="auto">
              <a:xfrm>
                <a:off x="1604839" y="4162122"/>
                <a:ext cx="3428812" cy="1620649"/>
              </a:xfrm>
              <a:custGeom>
                <a:avLst/>
                <a:gdLst>
                  <a:gd name="T0" fmla="*/ 0 w 3251200"/>
                  <a:gd name="T1" fmla="*/ 0 h 1536700"/>
                  <a:gd name="T2" fmla="*/ 2235200 w 3251200"/>
                  <a:gd name="T3" fmla="*/ 787400 h 1536700"/>
                  <a:gd name="T4" fmla="*/ 3251200 w 3251200"/>
                  <a:gd name="T5" fmla="*/ 1536700 h 1536700"/>
                  <a:gd name="T6" fmla="*/ 0 60000 65536"/>
                  <a:gd name="T7" fmla="*/ 0 60000 65536"/>
                  <a:gd name="T8" fmla="*/ 0 60000 65536"/>
                </a:gdLst>
                <a:ahLst/>
                <a:cxnLst>
                  <a:cxn ang="T6">
                    <a:pos x="T0" y="T1"/>
                  </a:cxn>
                  <a:cxn ang="T7">
                    <a:pos x="T2" y="T3"/>
                  </a:cxn>
                  <a:cxn ang="T8">
                    <a:pos x="T4" y="T5"/>
                  </a:cxn>
                </a:cxnLst>
                <a:rect l="0" t="0" r="r" b="b"/>
                <a:pathLst>
                  <a:path w="3251200" h="1536700">
                    <a:moveTo>
                      <a:pt x="0" y="0"/>
                    </a:moveTo>
                    <a:cubicBezTo>
                      <a:pt x="1049866" y="208491"/>
                      <a:pt x="1693333" y="531283"/>
                      <a:pt x="2235200" y="787400"/>
                    </a:cubicBezTo>
                    <a:cubicBezTo>
                      <a:pt x="2777067" y="1043517"/>
                      <a:pt x="3141133" y="1359958"/>
                      <a:pt x="3251200" y="1536700"/>
                    </a:cubicBezTo>
                  </a:path>
                </a:pathLst>
              </a:custGeom>
              <a:noFill/>
              <a:ln w="9525" cap="flat" cmpd="sng">
                <a:solidFill>
                  <a:srgbClr val="006699"/>
                </a:solidFill>
                <a:miter lim="800000"/>
              </a:ln>
              <a:extLst>
                <a:ext uri="{909E8E84-426E-40DD-AFC4-6F175D3DCCD1}">
                  <a14:hiddenFill xmlns:a14="http://schemas.microsoft.com/office/drawing/2010/main">
                    <a:solidFill>
                      <a:srgbClr val="FFFFFF"/>
                    </a:solidFill>
                  </a14:hiddenFill>
                </a:ext>
              </a:extLst>
            </p:spPr>
            <p:txBody>
              <a:bodyPr anchor="ctr"/>
              <a:lstStyle/>
              <a:p>
                <a:endParaRPr lang="zh-CN" altLang="en-US" sz="1865">
                  <a:cs typeface="+mn-ea"/>
                  <a:sym typeface="+mn-lt"/>
                </a:endParaRPr>
              </a:p>
            </p:txBody>
          </p:sp>
        </p:grpSp>
        <p:sp>
          <p:nvSpPr>
            <p:cNvPr id="16" name="MH_Other_6"/>
            <p:cNvSpPr>
              <a:spLocks noChangeArrowheads="1"/>
            </p:cNvSpPr>
            <p:nvPr/>
          </p:nvSpPr>
          <p:spPr bwMode="auto">
            <a:xfrm>
              <a:off x="5517244" y="4550104"/>
              <a:ext cx="711200" cy="753533"/>
            </a:xfrm>
            <a:prstGeom prst="ellipse">
              <a:avLst/>
            </a:prstGeom>
            <a:solidFill>
              <a:srgbClr val="006699"/>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865" dirty="0">
                  <a:solidFill>
                    <a:schemeClr val="bg1"/>
                  </a:solidFill>
                  <a:latin typeface="+mn-lt"/>
                  <a:ea typeface="+mn-ea"/>
                  <a:cs typeface="+mn-ea"/>
                  <a:sym typeface="+mn-lt"/>
                </a:rPr>
                <a:t>04</a:t>
              </a:r>
              <a:endParaRPr lang="en-US" altLang="zh-CN" sz="1865" dirty="0">
                <a:solidFill>
                  <a:schemeClr val="bg1"/>
                </a:solidFill>
                <a:latin typeface="+mn-lt"/>
                <a:ea typeface="+mn-ea"/>
                <a:cs typeface="+mn-ea"/>
                <a:sym typeface="+mn-lt"/>
              </a:endParaRPr>
            </a:p>
          </p:txBody>
        </p:sp>
        <p:sp>
          <p:nvSpPr>
            <p:cNvPr id="17" name="MH_Other_6"/>
            <p:cNvSpPr>
              <a:spLocks noChangeArrowheads="1"/>
            </p:cNvSpPr>
            <p:nvPr/>
          </p:nvSpPr>
          <p:spPr bwMode="auto">
            <a:xfrm>
              <a:off x="4010177" y="5154624"/>
              <a:ext cx="711200" cy="753533"/>
            </a:xfrm>
            <a:prstGeom prst="ellipse">
              <a:avLst/>
            </a:prstGeom>
            <a:solidFill>
              <a:srgbClr val="006699"/>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865" dirty="0">
                  <a:solidFill>
                    <a:schemeClr val="bg1"/>
                  </a:solidFill>
                  <a:latin typeface="+mn-lt"/>
                  <a:ea typeface="+mn-ea"/>
                  <a:cs typeface="+mn-ea"/>
                  <a:sym typeface="+mn-lt"/>
                </a:rPr>
                <a:t>05</a:t>
              </a:r>
              <a:endParaRPr lang="en-US" altLang="zh-CN" sz="1865" dirty="0">
                <a:solidFill>
                  <a:schemeClr val="bg1"/>
                </a:solidFill>
                <a:latin typeface="+mn-lt"/>
                <a:ea typeface="+mn-ea"/>
                <a:cs typeface="+mn-ea"/>
                <a:sym typeface="+mn-lt"/>
              </a:endParaRPr>
            </a:p>
          </p:txBody>
        </p:sp>
        <p:sp>
          <p:nvSpPr>
            <p:cNvPr id="18" name="MH_Other_6"/>
            <p:cNvSpPr>
              <a:spLocks noChangeArrowheads="1"/>
            </p:cNvSpPr>
            <p:nvPr/>
          </p:nvSpPr>
          <p:spPr bwMode="auto">
            <a:xfrm>
              <a:off x="4527491" y="3092990"/>
              <a:ext cx="711200" cy="753533"/>
            </a:xfrm>
            <a:prstGeom prst="ellipse">
              <a:avLst/>
            </a:prstGeom>
            <a:solidFill>
              <a:srgbClr val="006699"/>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865" dirty="0">
                  <a:solidFill>
                    <a:schemeClr val="bg1"/>
                  </a:solidFill>
                  <a:latin typeface="+mn-lt"/>
                  <a:ea typeface="+mn-ea"/>
                  <a:cs typeface="+mn-ea"/>
                  <a:sym typeface="+mn-lt"/>
                </a:rPr>
                <a:t>03</a:t>
              </a:r>
              <a:endParaRPr lang="en-US" altLang="zh-CN" sz="1865" dirty="0">
                <a:solidFill>
                  <a:schemeClr val="bg1"/>
                </a:solidFill>
                <a:latin typeface="+mn-lt"/>
                <a:ea typeface="+mn-ea"/>
                <a:cs typeface="+mn-ea"/>
                <a:sym typeface="+mn-lt"/>
              </a:endParaRPr>
            </a:p>
          </p:txBody>
        </p:sp>
        <p:sp>
          <p:nvSpPr>
            <p:cNvPr id="19" name="MH_Other_6"/>
            <p:cNvSpPr>
              <a:spLocks noChangeArrowheads="1"/>
            </p:cNvSpPr>
            <p:nvPr/>
          </p:nvSpPr>
          <p:spPr bwMode="auto">
            <a:xfrm>
              <a:off x="5351297" y="1933904"/>
              <a:ext cx="711200" cy="753533"/>
            </a:xfrm>
            <a:prstGeom prst="ellipse">
              <a:avLst/>
            </a:prstGeom>
            <a:solidFill>
              <a:srgbClr val="006699"/>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865" dirty="0">
                  <a:solidFill>
                    <a:schemeClr val="bg1"/>
                  </a:solidFill>
                  <a:latin typeface="+mn-lt"/>
                  <a:ea typeface="+mn-ea"/>
                  <a:cs typeface="+mn-ea"/>
                  <a:sym typeface="+mn-lt"/>
                </a:rPr>
                <a:t>02</a:t>
              </a:r>
              <a:endParaRPr lang="en-US" altLang="zh-CN" sz="1865" dirty="0">
                <a:solidFill>
                  <a:schemeClr val="bg1"/>
                </a:solidFill>
                <a:latin typeface="+mn-lt"/>
                <a:ea typeface="+mn-ea"/>
                <a:cs typeface="+mn-ea"/>
                <a:sym typeface="+mn-lt"/>
              </a:endParaRPr>
            </a:p>
          </p:txBody>
        </p:sp>
        <p:sp>
          <p:nvSpPr>
            <p:cNvPr id="20" name="MH_Other_6"/>
            <p:cNvSpPr>
              <a:spLocks noChangeArrowheads="1"/>
            </p:cNvSpPr>
            <p:nvPr/>
          </p:nvSpPr>
          <p:spPr bwMode="auto">
            <a:xfrm>
              <a:off x="4010177" y="1336157"/>
              <a:ext cx="711200" cy="753533"/>
            </a:xfrm>
            <a:prstGeom prst="ellipse">
              <a:avLst/>
            </a:prstGeom>
            <a:solidFill>
              <a:srgbClr val="006699"/>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865" dirty="0">
                  <a:solidFill>
                    <a:schemeClr val="bg1"/>
                  </a:solidFill>
                  <a:latin typeface="+mn-lt"/>
                  <a:ea typeface="+mn-ea"/>
                  <a:cs typeface="+mn-ea"/>
                  <a:sym typeface="+mn-lt"/>
                </a:rPr>
                <a:t>01</a:t>
              </a:r>
              <a:endParaRPr lang="en-US" altLang="zh-CN" sz="1865" dirty="0">
                <a:solidFill>
                  <a:schemeClr val="bg1"/>
                </a:solidFill>
                <a:latin typeface="+mn-lt"/>
                <a:ea typeface="+mn-ea"/>
                <a:cs typeface="+mn-ea"/>
                <a:sym typeface="+mn-lt"/>
              </a:endParaRPr>
            </a:p>
          </p:txBody>
        </p:sp>
      </p:grpSp>
      <p:sp>
        <p:nvSpPr>
          <p:cNvPr id="22" name="矩形 21"/>
          <p:cNvSpPr/>
          <p:nvPr/>
        </p:nvSpPr>
        <p:spPr>
          <a:xfrm>
            <a:off x="4886266" y="917406"/>
            <a:ext cx="5619750" cy="1198880"/>
          </a:xfrm>
          <a:prstGeom prst="rect">
            <a:avLst/>
          </a:prstGeom>
        </p:spPr>
        <p:txBody>
          <a:bodyPr wrap="square">
            <a:spAutoFit/>
          </a:bodyPr>
          <a:lstStyle/>
          <a:p>
            <a:pPr fontAlgn="auto">
              <a:lnSpc>
                <a:spcPct val="150000"/>
              </a:lnSpc>
            </a:pPr>
            <a:r>
              <a:rPr sz="1600" dirty="0">
                <a:solidFill>
                  <a:schemeClr val="tx2"/>
                </a:solidFill>
                <a:cs typeface="+mn-ea"/>
                <a:sym typeface="+mn-lt"/>
              </a:rPr>
              <a:t>（一）融资缺口</a:t>
            </a:r>
            <a:endParaRPr sz="1600" dirty="0">
              <a:solidFill>
                <a:schemeClr val="tx2"/>
              </a:solidFill>
              <a:cs typeface="+mn-ea"/>
              <a:sym typeface="+mn-lt"/>
            </a:endParaRPr>
          </a:p>
          <a:p>
            <a:pPr fontAlgn="auto">
              <a:lnSpc>
                <a:spcPct val="150000"/>
              </a:lnSpc>
            </a:pPr>
            <a:r>
              <a:rPr sz="1600" dirty="0">
                <a:solidFill>
                  <a:schemeClr val="tx2"/>
                </a:solidFill>
                <a:cs typeface="+mn-ea"/>
                <a:sym typeface="+mn-lt"/>
              </a:rPr>
              <a:t>融资缺口存在于学术支持和商业支持之间，是研究基金和投资基金之间存在的断层。</a:t>
            </a:r>
            <a:endParaRPr lang="zh-CN" altLang="en-US" sz="1600" dirty="0">
              <a:solidFill>
                <a:schemeClr val="tx2"/>
              </a:solidFill>
              <a:effectLst/>
              <a:cs typeface="+mn-ea"/>
              <a:sym typeface="+mn-lt"/>
            </a:endParaRPr>
          </a:p>
        </p:txBody>
      </p:sp>
      <p:sp>
        <p:nvSpPr>
          <p:cNvPr id="23" name="矩形 22"/>
          <p:cNvSpPr/>
          <p:nvPr/>
        </p:nvSpPr>
        <p:spPr>
          <a:xfrm>
            <a:off x="6276704" y="2116361"/>
            <a:ext cx="5619750" cy="1198880"/>
          </a:xfrm>
          <a:prstGeom prst="rect">
            <a:avLst/>
          </a:prstGeom>
        </p:spPr>
        <p:txBody>
          <a:bodyPr wrap="square">
            <a:spAutoFit/>
          </a:bodyPr>
          <a:lstStyle/>
          <a:p>
            <a:pPr fontAlgn="auto">
              <a:lnSpc>
                <a:spcPct val="150000"/>
              </a:lnSpc>
            </a:pPr>
            <a:r>
              <a:rPr sz="1600" dirty="0">
                <a:solidFill>
                  <a:schemeClr val="tx2"/>
                </a:solidFill>
                <a:cs typeface="+mn-ea"/>
                <a:sym typeface="+mn-lt"/>
              </a:rPr>
              <a:t>（二）研究缺口</a:t>
            </a:r>
            <a:endParaRPr sz="1600" dirty="0">
              <a:solidFill>
                <a:schemeClr val="tx2"/>
              </a:solidFill>
              <a:cs typeface="+mn-ea"/>
              <a:sym typeface="+mn-lt"/>
            </a:endParaRPr>
          </a:p>
          <a:p>
            <a:pPr fontAlgn="auto">
              <a:lnSpc>
                <a:spcPct val="150000"/>
              </a:lnSpc>
            </a:pPr>
            <a:r>
              <a:rPr sz="1600" dirty="0">
                <a:solidFill>
                  <a:schemeClr val="tx2"/>
                </a:solidFill>
                <a:cs typeface="+mn-ea"/>
                <a:sym typeface="+mn-lt"/>
              </a:rPr>
              <a:t>研究缺口主要存在于仅凭个人兴趣所做的研究判断和基于市场潜力的商业判断之间。</a:t>
            </a:r>
            <a:endParaRPr lang="zh-CN" altLang="en-US" sz="1600" dirty="0">
              <a:solidFill>
                <a:schemeClr val="tx2"/>
              </a:solidFill>
              <a:effectLst/>
              <a:cs typeface="+mn-ea"/>
              <a:sym typeface="+mn-lt"/>
            </a:endParaRPr>
          </a:p>
        </p:txBody>
      </p:sp>
      <p:sp>
        <p:nvSpPr>
          <p:cNvPr id="24" name="矩形 23"/>
          <p:cNvSpPr/>
          <p:nvPr/>
        </p:nvSpPr>
        <p:spPr>
          <a:xfrm>
            <a:off x="5515551" y="3479494"/>
            <a:ext cx="5619750" cy="829945"/>
          </a:xfrm>
          <a:prstGeom prst="rect">
            <a:avLst/>
          </a:prstGeom>
        </p:spPr>
        <p:txBody>
          <a:bodyPr wrap="square">
            <a:spAutoFit/>
          </a:bodyPr>
          <a:lstStyle/>
          <a:p>
            <a:pPr fontAlgn="auto">
              <a:lnSpc>
                <a:spcPct val="150000"/>
              </a:lnSpc>
            </a:pPr>
            <a:r>
              <a:rPr sz="1600" dirty="0">
                <a:solidFill>
                  <a:schemeClr val="tx2"/>
                </a:solidFill>
                <a:cs typeface="+mn-ea"/>
                <a:sym typeface="+mn-lt"/>
              </a:rPr>
              <a:t>（三）信息和信任缺口</a:t>
            </a:r>
            <a:endParaRPr sz="1600" dirty="0">
              <a:solidFill>
                <a:schemeClr val="tx2"/>
              </a:solidFill>
              <a:cs typeface="+mn-ea"/>
              <a:sym typeface="+mn-lt"/>
            </a:endParaRPr>
          </a:p>
          <a:p>
            <a:pPr fontAlgn="auto">
              <a:lnSpc>
                <a:spcPct val="150000"/>
              </a:lnSpc>
            </a:pPr>
            <a:r>
              <a:rPr sz="1600" dirty="0">
                <a:solidFill>
                  <a:schemeClr val="tx2"/>
                </a:solidFill>
                <a:cs typeface="+mn-ea"/>
                <a:sym typeface="+mn-lt"/>
              </a:rPr>
              <a:t>信息和信任缺口存在于技术专家和管理者（投资者）之间。</a:t>
            </a:r>
            <a:endParaRPr lang="zh-CN" altLang="en-US" sz="1600" dirty="0">
              <a:solidFill>
                <a:schemeClr val="tx2"/>
              </a:solidFill>
              <a:effectLst/>
              <a:cs typeface="+mn-ea"/>
              <a:sym typeface="+mn-lt"/>
            </a:endParaRPr>
          </a:p>
        </p:txBody>
      </p:sp>
      <p:sp>
        <p:nvSpPr>
          <p:cNvPr id="25" name="矩形 24"/>
          <p:cNvSpPr/>
          <p:nvPr/>
        </p:nvSpPr>
        <p:spPr>
          <a:xfrm>
            <a:off x="6336030" y="4728210"/>
            <a:ext cx="5855970" cy="829945"/>
          </a:xfrm>
          <a:prstGeom prst="rect">
            <a:avLst/>
          </a:prstGeom>
        </p:spPr>
        <p:txBody>
          <a:bodyPr wrap="square">
            <a:spAutoFit/>
          </a:bodyPr>
          <a:lstStyle/>
          <a:p>
            <a:pPr fontAlgn="auto">
              <a:lnSpc>
                <a:spcPct val="150000"/>
              </a:lnSpc>
            </a:pPr>
            <a:r>
              <a:rPr sz="1600" dirty="0">
                <a:solidFill>
                  <a:schemeClr val="tx2"/>
                </a:solidFill>
                <a:cs typeface="+mn-ea"/>
                <a:sym typeface="+mn-lt"/>
              </a:rPr>
              <a:t>（四）资源缺口</a:t>
            </a:r>
            <a:endParaRPr sz="1600" dirty="0">
              <a:solidFill>
                <a:schemeClr val="tx2"/>
              </a:solidFill>
              <a:cs typeface="+mn-ea"/>
              <a:sym typeface="+mn-lt"/>
            </a:endParaRPr>
          </a:p>
          <a:p>
            <a:pPr fontAlgn="auto">
              <a:lnSpc>
                <a:spcPct val="150000"/>
              </a:lnSpc>
            </a:pPr>
            <a:r>
              <a:rPr sz="1600" dirty="0">
                <a:solidFill>
                  <a:schemeClr val="tx2"/>
                </a:solidFill>
                <a:cs typeface="+mn-ea"/>
                <a:sym typeface="+mn-lt"/>
              </a:rPr>
              <a:t>资源与创业者之间的关系就如颜料和画笔与艺术家之间的关系。</a:t>
            </a:r>
            <a:endParaRPr lang="zh-CN" altLang="en-US" sz="1600" dirty="0">
              <a:solidFill>
                <a:schemeClr val="tx2"/>
              </a:solidFill>
              <a:effectLst/>
              <a:cs typeface="+mn-ea"/>
              <a:sym typeface="+mn-lt"/>
            </a:endParaRPr>
          </a:p>
        </p:txBody>
      </p:sp>
      <p:sp>
        <p:nvSpPr>
          <p:cNvPr id="26" name="矩形 25"/>
          <p:cNvSpPr/>
          <p:nvPr/>
        </p:nvSpPr>
        <p:spPr>
          <a:xfrm>
            <a:off x="4886325" y="5659011"/>
            <a:ext cx="5619750" cy="1198880"/>
          </a:xfrm>
          <a:prstGeom prst="rect">
            <a:avLst/>
          </a:prstGeom>
        </p:spPr>
        <p:txBody>
          <a:bodyPr wrap="square">
            <a:spAutoFit/>
          </a:bodyPr>
          <a:lstStyle/>
          <a:p>
            <a:pPr fontAlgn="auto">
              <a:lnSpc>
                <a:spcPct val="150000"/>
              </a:lnSpc>
            </a:pPr>
            <a:r>
              <a:rPr sz="1600">
                <a:solidFill>
                  <a:schemeClr val="tx2"/>
                </a:solidFill>
                <a:cs typeface="+mn-ea"/>
                <a:sym typeface="+mn-lt"/>
              </a:rPr>
              <a:t>（五）管理缺口</a:t>
            </a:r>
            <a:endParaRPr sz="1600">
              <a:solidFill>
                <a:schemeClr val="tx2"/>
              </a:solidFill>
              <a:cs typeface="+mn-ea"/>
              <a:sym typeface="+mn-lt"/>
            </a:endParaRPr>
          </a:p>
          <a:p>
            <a:pPr fontAlgn="auto">
              <a:lnSpc>
                <a:spcPct val="150000"/>
              </a:lnSpc>
            </a:pPr>
            <a:r>
              <a:rPr sz="1600">
                <a:solidFill>
                  <a:schemeClr val="tx2"/>
                </a:solidFill>
                <a:cs typeface="+mn-ea"/>
                <a:sym typeface="+mn-lt"/>
              </a:rPr>
              <a:t>管理缺口是指创业者并不一定是出色的企业家，不一定具备出色的管理才能。</a:t>
            </a:r>
            <a:endParaRPr lang="zh-CN" altLang="en-US" sz="1600" dirty="0">
              <a:solidFill>
                <a:schemeClr val="tx2"/>
              </a:solidFill>
              <a:effectLst/>
              <a:cs typeface="+mn-ea"/>
              <a:sym typeface="+mn-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kumimoji="0" sz="2665" i="0" u="none" strike="noStrike" cap="none" spc="0" normalizeH="0" baseline="0" dirty="0">
                <a:solidFill>
                  <a:schemeClr val="tx2">
                    <a:lumMod val="75000"/>
                  </a:schemeClr>
                </a:solidFill>
                <a:cs typeface="+mn-ea"/>
                <a:sym typeface="+mn-lt"/>
              </a:rPr>
              <a:t>二、创业风险的类型</a:t>
            </a:r>
            <a:endParaRPr kumimoji="0" lang="zh-CN" altLang="en-US" sz="2665" i="0" u="none" strike="noStrike" kern="1200" cap="none" spc="0" normalizeH="0" baseline="0" noProof="0" dirty="0">
              <a:ln>
                <a:noFill/>
              </a:ln>
              <a:solidFill>
                <a:schemeClr val="tx2">
                  <a:lumMod val="75000"/>
                </a:schemeClr>
              </a:solidFill>
              <a:effectLst/>
              <a:uLnTx/>
              <a:uFillTx/>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custDataLst>
              <p:tags r:id="rId1"/>
            </p:custDataLst>
          </p:nvPr>
        </p:nvSpPr>
        <p:spPr>
          <a:xfrm>
            <a:off x="1065991" y="1707530"/>
            <a:ext cx="1124026" cy="1107996"/>
          </a:xfrm>
          <a:prstGeom prst="rect">
            <a:avLst/>
          </a:prstGeom>
          <a:noFill/>
        </p:spPr>
        <p:txBody>
          <a:bodyPr wrap="none" rtlCol="0">
            <a:normAutofit/>
          </a:bodyPr>
          <a:p>
            <a:pPr algn="ctr"/>
            <a:r>
              <a:rPr lang="en-US" altLang="zh-CN" sz="6600" b="1" dirty="0">
                <a:solidFill>
                  <a:srgbClr val="F99F7B"/>
                </a:solidFill>
                <a:sym typeface="Arial" panose="020B0604020202020204" pitchFamily="34" charset="0"/>
              </a:rPr>
              <a:t>01</a:t>
            </a:r>
            <a:endParaRPr lang="en-US" altLang="zh-CN" sz="6600" b="1" dirty="0">
              <a:solidFill>
                <a:srgbClr val="F99F7B"/>
              </a:solidFill>
              <a:sym typeface="Arial" panose="020B0604020202020204" pitchFamily="34" charset="0"/>
            </a:endParaRPr>
          </a:p>
        </p:txBody>
      </p:sp>
      <p:sp>
        <p:nvSpPr>
          <p:cNvPr id="7" name="矩形 6"/>
          <p:cNvSpPr/>
          <p:nvPr>
            <p:custDataLst>
              <p:tags r:id="rId2"/>
            </p:custDataLst>
          </p:nvPr>
        </p:nvSpPr>
        <p:spPr>
          <a:xfrm>
            <a:off x="697230" y="3677285"/>
            <a:ext cx="1861185" cy="1979930"/>
          </a:xfrm>
          <a:prstGeom prst="rect">
            <a:avLst/>
          </a:prstGeom>
        </p:spPr>
        <p:txBody>
          <a:bodyPr wrap="square" lIns="91440" tIns="0" rIns="91440" bIns="45720" anchor="t">
            <a:normAutofit/>
          </a:bodyPr>
          <a:p>
            <a:pPr algn="just">
              <a:lnSpc>
                <a:spcPct val="120000"/>
              </a:lnSpc>
              <a:spcBef>
                <a:spcPts val="0"/>
              </a:spcBef>
              <a:spcAft>
                <a:spcPts val="0"/>
              </a:spcAft>
            </a:pPr>
            <a:r>
              <a:rPr lang="zh-CN" altLang="en-US" sz="1600" spc="150">
                <a:solidFill>
                  <a:srgbClr val="3F4143">
                    <a:lumMod val="7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大学生创业者在创业初期一定要做好市场调研，在了解市场的基础上创业。</a:t>
            </a:r>
            <a:endParaRPr lang="zh-CN" altLang="en-US" sz="1600" spc="150">
              <a:solidFill>
                <a:srgbClr val="3F4143">
                  <a:lumMod val="7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p:txBody>
      </p:sp>
      <p:sp>
        <p:nvSpPr>
          <p:cNvPr id="8" name="文本框 7"/>
          <p:cNvSpPr txBox="1"/>
          <p:nvPr>
            <p:custDataLst>
              <p:tags r:id="rId3"/>
            </p:custDataLst>
          </p:nvPr>
        </p:nvSpPr>
        <p:spPr>
          <a:xfrm>
            <a:off x="697301" y="3099017"/>
            <a:ext cx="1861407" cy="578268"/>
          </a:xfrm>
          <a:prstGeom prst="rect">
            <a:avLst/>
          </a:prstGeom>
          <a:noFill/>
        </p:spPr>
        <p:txBody>
          <a:bodyPr wrap="square" lIns="91440" tIns="45720" rIns="91440" bIns="0" rtlCol="0" anchor="b" anchorCtr="0"/>
          <a:p>
            <a:pPr algn="l">
              <a:lnSpc>
                <a:spcPct val="120000"/>
              </a:lnSpc>
            </a:pPr>
            <a:r>
              <a:rPr lang="zh-CN" altLang="en-US" sz="1600" b="1" spc="300">
                <a:solidFill>
                  <a:srgbClr val="F99F7B"/>
                </a:solidFill>
                <a:latin typeface="Arial" panose="020B0604020202020204" pitchFamily="34" charset="0"/>
                <a:ea typeface="微软雅黑" panose="020B0503020204020204" charset="-122"/>
                <a:cs typeface="+mn-ea"/>
                <a:sym typeface="Arial" panose="020B0604020202020204" pitchFamily="34" charset="0"/>
              </a:rPr>
              <a:t>（一）项目选择太盲目</a:t>
            </a:r>
            <a:endParaRPr lang="zh-CN" altLang="en-US" sz="1600" b="1" spc="300">
              <a:solidFill>
                <a:srgbClr val="F99F7B"/>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0" name="等腰三角形 9"/>
          <p:cNvSpPr/>
          <p:nvPr>
            <p:custDataLst>
              <p:tags r:id="rId4"/>
            </p:custDataLst>
          </p:nvPr>
        </p:nvSpPr>
        <p:spPr>
          <a:xfrm rot="10800000">
            <a:off x="1516164" y="2871296"/>
            <a:ext cx="223681" cy="192828"/>
          </a:xfrm>
          <a:prstGeom prst="triangle">
            <a:avLst/>
          </a:prstGeom>
          <a:solidFill>
            <a:srgbClr val="F99F7B"/>
          </a:solidFill>
          <a:ln>
            <a:noFill/>
          </a:ln>
        </p:spPr>
        <p:style>
          <a:lnRef idx="2">
            <a:srgbClr val="F99F7B">
              <a:shade val="50000"/>
            </a:srgbClr>
          </a:lnRef>
          <a:fillRef idx="1">
            <a:srgbClr val="F99F7B"/>
          </a:fillRef>
          <a:effectRef idx="0">
            <a:srgbClr val="F99F7B"/>
          </a:effectRef>
          <a:fontRef idx="minor">
            <a:srgbClr val="FFFFFF"/>
          </a:fontRef>
        </p:style>
        <p:txBody>
          <a:bodyPr rtlCol="0" anchor="ctr">
            <a:normAutofit fontScale="25000" lnSpcReduction="20000"/>
          </a:bodyPr>
          <a:p>
            <a:pPr algn="ctr"/>
            <a:endParaRPr lang="zh-CN" altLang="en-US">
              <a:sym typeface="Arial" panose="020B0604020202020204" pitchFamily="34" charset="0"/>
            </a:endParaRPr>
          </a:p>
        </p:txBody>
      </p:sp>
      <p:sp>
        <p:nvSpPr>
          <p:cNvPr id="30" name="文本框 29"/>
          <p:cNvSpPr txBox="1"/>
          <p:nvPr>
            <p:custDataLst>
              <p:tags r:id="rId5"/>
            </p:custDataLst>
          </p:nvPr>
        </p:nvSpPr>
        <p:spPr>
          <a:xfrm>
            <a:off x="3299989" y="1707530"/>
            <a:ext cx="1124026" cy="1107996"/>
          </a:xfrm>
          <a:prstGeom prst="rect">
            <a:avLst/>
          </a:prstGeom>
          <a:noFill/>
        </p:spPr>
        <p:txBody>
          <a:bodyPr wrap="none" rtlCol="0">
            <a:normAutofit/>
          </a:bodyPr>
          <a:p>
            <a:pPr algn="ctr"/>
            <a:r>
              <a:rPr lang="en-US" altLang="zh-CN" sz="6600" b="1" dirty="0">
                <a:solidFill>
                  <a:srgbClr val="F5CA73"/>
                </a:solidFill>
                <a:sym typeface="Arial" panose="020B0604020202020204" pitchFamily="34" charset="0"/>
              </a:rPr>
              <a:t>02</a:t>
            </a:r>
            <a:endParaRPr lang="en-US" altLang="zh-CN" sz="6600" b="1" dirty="0">
              <a:solidFill>
                <a:srgbClr val="F5CA73"/>
              </a:solidFill>
              <a:sym typeface="Arial" panose="020B0604020202020204" pitchFamily="34" charset="0"/>
            </a:endParaRPr>
          </a:p>
        </p:txBody>
      </p:sp>
      <p:sp>
        <p:nvSpPr>
          <p:cNvPr id="31" name="矩形 30"/>
          <p:cNvSpPr/>
          <p:nvPr>
            <p:custDataLst>
              <p:tags r:id="rId6"/>
            </p:custDataLst>
          </p:nvPr>
        </p:nvSpPr>
        <p:spPr>
          <a:xfrm>
            <a:off x="2931160" y="3686810"/>
            <a:ext cx="1861185" cy="1971040"/>
          </a:xfrm>
          <a:prstGeom prst="rect">
            <a:avLst/>
          </a:prstGeom>
        </p:spPr>
        <p:txBody>
          <a:bodyPr wrap="square" lIns="91440" tIns="0" rIns="91440" bIns="45720" anchor="t">
            <a:normAutofit lnSpcReduction="20000"/>
          </a:bodyPr>
          <a:p>
            <a:pPr algn="l">
              <a:lnSpc>
                <a:spcPct val="130000"/>
              </a:lnSpc>
              <a:spcBef>
                <a:spcPts val="0"/>
              </a:spcBef>
              <a:spcAft>
                <a:spcPts val="0"/>
              </a:spcAft>
            </a:pPr>
            <a:r>
              <a:rPr lang="zh-CN" altLang="en-US" sz="1600" spc="150">
                <a:solidFill>
                  <a:srgbClr val="3F4143">
                    <a:lumMod val="7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当创业计划转变为实际操作时，才发现自己根本不具备解决问题的能力，这样的创业无异于纸上谈兵。</a:t>
            </a:r>
            <a:endParaRPr lang="zh-CN" altLang="en-US" sz="1600" spc="150">
              <a:solidFill>
                <a:srgbClr val="3F4143">
                  <a:lumMod val="7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p:txBody>
      </p:sp>
      <p:sp>
        <p:nvSpPr>
          <p:cNvPr id="32" name="文本框 31"/>
          <p:cNvSpPr txBox="1"/>
          <p:nvPr>
            <p:custDataLst>
              <p:tags r:id="rId7"/>
            </p:custDataLst>
          </p:nvPr>
        </p:nvSpPr>
        <p:spPr>
          <a:xfrm>
            <a:off x="2931299" y="3099017"/>
            <a:ext cx="1861407" cy="578268"/>
          </a:xfrm>
          <a:prstGeom prst="rect">
            <a:avLst/>
          </a:prstGeom>
          <a:noFill/>
        </p:spPr>
        <p:txBody>
          <a:bodyPr wrap="square" lIns="91440" tIns="45720" rIns="91440" bIns="0" rtlCol="0" anchor="b" anchorCtr="0"/>
          <a:p>
            <a:pPr algn="l">
              <a:lnSpc>
                <a:spcPct val="120000"/>
              </a:lnSpc>
            </a:pPr>
            <a:r>
              <a:rPr lang="zh-CN" altLang="en-US" sz="1600" b="1" spc="300">
                <a:solidFill>
                  <a:srgbClr val="F5CA73"/>
                </a:solidFill>
                <a:latin typeface="Arial" panose="020B0604020202020204" pitchFamily="34" charset="0"/>
                <a:ea typeface="微软雅黑" panose="020B0503020204020204" charset="-122"/>
                <a:cs typeface="+mn-ea"/>
                <a:sym typeface="Arial" panose="020B0604020202020204" pitchFamily="34" charset="0"/>
              </a:rPr>
              <a:t>（二）缺乏创业技能</a:t>
            </a:r>
            <a:endParaRPr lang="zh-CN" altLang="en-US" sz="1600" b="1" spc="300">
              <a:solidFill>
                <a:srgbClr val="F5CA73"/>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33" name="等腰三角形 32"/>
          <p:cNvSpPr/>
          <p:nvPr>
            <p:custDataLst>
              <p:tags r:id="rId8"/>
            </p:custDataLst>
          </p:nvPr>
        </p:nvSpPr>
        <p:spPr>
          <a:xfrm rot="10800000">
            <a:off x="3750162" y="2871296"/>
            <a:ext cx="223681" cy="192828"/>
          </a:xfrm>
          <a:prstGeom prst="triangle">
            <a:avLst/>
          </a:prstGeom>
          <a:solidFill>
            <a:srgbClr val="F5CA73"/>
          </a:solidFill>
          <a:ln>
            <a:noFill/>
          </a:ln>
        </p:spPr>
        <p:style>
          <a:lnRef idx="2">
            <a:srgbClr val="F99F7B">
              <a:shade val="50000"/>
            </a:srgbClr>
          </a:lnRef>
          <a:fillRef idx="1">
            <a:srgbClr val="F99F7B"/>
          </a:fillRef>
          <a:effectRef idx="0">
            <a:srgbClr val="F99F7B"/>
          </a:effectRef>
          <a:fontRef idx="minor">
            <a:srgbClr val="FFFFFF"/>
          </a:fontRef>
        </p:style>
        <p:txBody>
          <a:bodyPr rtlCol="0" anchor="ctr">
            <a:normAutofit fontScale="25000" lnSpcReduction="20000"/>
          </a:bodyPr>
          <a:p>
            <a:pPr algn="ctr"/>
            <a:endParaRPr lang="zh-CN" altLang="en-US">
              <a:sym typeface="Arial" panose="020B0604020202020204" pitchFamily="34" charset="0"/>
            </a:endParaRPr>
          </a:p>
        </p:txBody>
      </p:sp>
      <p:sp>
        <p:nvSpPr>
          <p:cNvPr id="37" name="文本框 36"/>
          <p:cNvSpPr txBox="1"/>
          <p:nvPr>
            <p:custDataLst>
              <p:tags r:id="rId9"/>
            </p:custDataLst>
          </p:nvPr>
        </p:nvSpPr>
        <p:spPr>
          <a:xfrm>
            <a:off x="5533987" y="1707530"/>
            <a:ext cx="1124026" cy="1107996"/>
          </a:xfrm>
          <a:prstGeom prst="rect">
            <a:avLst/>
          </a:prstGeom>
          <a:noFill/>
        </p:spPr>
        <p:txBody>
          <a:bodyPr wrap="none" rtlCol="0">
            <a:normAutofit/>
          </a:bodyPr>
          <a:p>
            <a:pPr algn="ctr"/>
            <a:r>
              <a:rPr lang="en-US" altLang="zh-CN" sz="6600" b="1" dirty="0">
                <a:solidFill>
                  <a:srgbClr val="B9DD55"/>
                </a:solidFill>
                <a:sym typeface="Arial" panose="020B0604020202020204" pitchFamily="34" charset="0"/>
              </a:rPr>
              <a:t>03</a:t>
            </a:r>
            <a:endParaRPr lang="en-US" altLang="zh-CN" sz="6600" b="1" dirty="0">
              <a:solidFill>
                <a:srgbClr val="B9DD55"/>
              </a:solidFill>
              <a:sym typeface="Arial" panose="020B0604020202020204" pitchFamily="34" charset="0"/>
            </a:endParaRPr>
          </a:p>
        </p:txBody>
      </p:sp>
      <p:sp>
        <p:nvSpPr>
          <p:cNvPr id="40" name="矩形 39"/>
          <p:cNvSpPr/>
          <p:nvPr>
            <p:custDataLst>
              <p:tags r:id="rId10"/>
            </p:custDataLst>
          </p:nvPr>
        </p:nvSpPr>
        <p:spPr>
          <a:xfrm>
            <a:off x="5165090" y="3686810"/>
            <a:ext cx="1861185" cy="1970405"/>
          </a:xfrm>
          <a:prstGeom prst="rect">
            <a:avLst/>
          </a:prstGeom>
        </p:spPr>
        <p:txBody>
          <a:bodyPr wrap="square" lIns="91440" tIns="0" rIns="91440" bIns="45720" anchor="t">
            <a:noAutofit/>
          </a:bodyPr>
          <a:p>
            <a:pPr algn="l">
              <a:lnSpc>
                <a:spcPct val="130000"/>
              </a:lnSpc>
              <a:spcBef>
                <a:spcPts val="0"/>
              </a:spcBef>
              <a:spcAft>
                <a:spcPts val="0"/>
              </a:spcAft>
            </a:pPr>
            <a:r>
              <a:rPr lang="zh-CN" altLang="en-US" sz="1600" spc="150">
                <a:solidFill>
                  <a:srgbClr val="3F4143">
                    <a:lumMod val="7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资金风险在创业初期会一直伴随在创业者的左右。是否有足够的资金创办企业是创</a:t>
            </a:r>
            <a:endParaRPr lang="zh-CN" altLang="en-US" sz="1600" spc="150">
              <a:solidFill>
                <a:srgbClr val="3F4143">
                  <a:lumMod val="7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a:p>
            <a:pPr algn="l">
              <a:lnSpc>
                <a:spcPct val="130000"/>
              </a:lnSpc>
              <a:spcBef>
                <a:spcPts val="0"/>
              </a:spcBef>
              <a:spcAft>
                <a:spcPts val="0"/>
              </a:spcAft>
            </a:pPr>
            <a:r>
              <a:rPr lang="zh-CN" altLang="en-US" sz="1600" spc="150">
                <a:solidFill>
                  <a:srgbClr val="3F4143">
                    <a:lumMod val="7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业者遇到的第一个问题。</a:t>
            </a:r>
            <a:endParaRPr lang="zh-CN" altLang="en-US" sz="1600" spc="150">
              <a:solidFill>
                <a:srgbClr val="3F4143">
                  <a:lumMod val="7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p:txBody>
      </p:sp>
      <p:sp>
        <p:nvSpPr>
          <p:cNvPr id="45" name="文本框 44"/>
          <p:cNvSpPr txBox="1"/>
          <p:nvPr>
            <p:custDataLst>
              <p:tags r:id="rId11"/>
            </p:custDataLst>
          </p:nvPr>
        </p:nvSpPr>
        <p:spPr>
          <a:xfrm>
            <a:off x="4965065" y="3098800"/>
            <a:ext cx="2061210" cy="305435"/>
          </a:xfrm>
          <a:prstGeom prst="rect">
            <a:avLst/>
          </a:prstGeom>
          <a:noFill/>
        </p:spPr>
        <p:txBody>
          <a:bodyPr wrap="square" lIns="91440" tIns="45720" rIns="91440" bIns="0" rtlCol="0" anchor="b" anchorCtr="0"/>
          <a:p>
            <a:pPr algn="ctr">
              <a:lnSpc>
                <a:spcPct val="120000"/>
              </a:lnSpc>
            </a:pPr>
            <a:r>
              <a:rPr lang="zh-CN" altLang="en-US" sz="1600" b="1" spc="300">
                <a:solidFill>
                  <a:srgbClr val="B9DD55"/>
                </a:solidFill>
                <a:latin typeface="Arial" panose="020B0604020202020204" pitchFamily="34" charset="0"/>
                <a:ea typeface="微软雅黑" panose="020B0503020204020204" charset="-122"/>
                <a:cs typeface="+mn-ea"/>
                <a:sym typeface="Arial" panose="020B0604020202020204" pitchFamily="34" charset="0"/>
              </a:rPr>
              <a:t>（三）资金风险</a:t>
            </a:r>
            <a:endParaRPr lang="zh-CN" altLang="en-US" sz="1600" b="1" spc="300">
              <a:solidFill>
                <a:srgbClr val="B9DD55"/>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47" name="等腰三角形 46"/>
          <p:cNvSpPr/>
          <p:nvPr>
            <p:custDataLst>
              <p:tags r:id="rId12"/>
            </p:custDataLst>
          </p:nvPr>
        </p:nvSpPr>
        <p:spPr>
          <a:xfrm rot="10800000">
            <a:off x="5984160" y="2871296"/>
            <a:ext cx="223681" cy="192828"/>
          </a:xfrm>
          <a:prstGeom prst="triangle">
            <a:avLst/>
          </a:prstGeom>
          <a:solidFill>
            <a:srgbClr val="B9DD55"/>
          </a:solidFill>
          <a:ln>
            <a:noFill/>
          </a:ln>
        </p:spPr>
        <p:style>
          <a:lnRef idx="2">
            <a:srgbClr val="F99F7B">
              <a:shade val="50000"/>
            </a:srgbClr>
          </a:lnRef>
          <a:fillRef idx="1">
            <a:srgbClr val="F99F7B"/>
          </a:fillRef>
          <a:effectRef idx="0">
            <a:srgbClr val="F99F7B"/>
          </a:effectRef>
          <a:fontRef idx="minor">
            <a:srgbClr val="FFFFFF"/>
          </a:fontRef>
        </p:style>
        <p:txBody>
          <a:bodyPr rtlCol="0" anchor="ctr">
            <a:normAutofit fontScale="25000" lnSpcReduction="20000"/>
          </a:bodyPr>
          <a:p>
            <a:pPr algn="ctr"/>
            <a:endParaRPr lang="zh-CN" altLang="en-US">
              <a:solidFill>
                <a:srgbClr val="B9DD55"/>
              </a:solidFill>
              <a:sym typeface="Arial" panose="020B0604020202020204" pitchFamily="34" charset="0"/>
            </a:endParaRPr>
          </a:p>
        </p:txBody>
      </p:sp>
      <p:sp>
        <p:nvSpPr>
          <p:cNvPr id="49" name="文本框 48"/>
          <p:cNvSpPr txBox="1"/>
          <p:nvPr>
            <p:custDataLst>
              <p:tags r:id="rId13"/>
            </p:custDataLst>
          </p:nvPr>
        </p:nvSpPr>
        <p:spPr>
          <a:xfrm>
            <a:off x="7767985" y="1707530"/>
            <a:ext cx="1124026" cy="1107996"/>
          </a:xfrm>
          <a:prstGeom prst="rect">
            <a:avLst/>
          </a:prstGeom>
          <a:noFill/>
        </p:spPr>
        <p:txBody>
          <a:bodyPr wrap="none" rtlCol="0">
            <a:normAutofit/>
          </a:bodyPr>
          <a:p>
            <a:pPr algn="ctr"/>
            <a:r>
              <a:rPr lang="en-US" altLang="zh-CN" sz="6600" b="1" dirty="0">
                <a:solidFill>
                  <a:srgbClr val="ED9DBB"/>
                </a:solidFill>
                <a:sym typeface="Arial" panose="020B0604020202020204" pitchFamily="34" charset="0"/>
              </a:rPr>
              <a:t>04</a:t>
            </a:r>
            <a:endParaRPr lang="en-US" altLang="zh-CN" sz="6600" b="1" dirty="0">
              <a:solidFill>
                <a:srgbClr val="ED9DBB"/>
              </a:solidFill>
              <a:sym typeface="Arial" panose="020B0604020202020204" pitchFamily="34" charset="0"/>
            </a:endParaRPr>
          </a:p>
        </p:txBody>
      </p:sp>
      <p:sp>
        <p:nvSpPr>
          <p:cNvPr id="50" name="矩形 49"/>
          <p:cNvSpPr/>
          <p:nvPr>
            <p:custDataLst>
              <p:tags r:id="rId14"/>
            </p:custDataLst>
          </p:nvPr>
        </p:nvSpPr>
        <p:spPr>
          <a:xfrm>
            <a:off x="7399020" y="3686810"/>
            <a:ext cx="1861185" cy="1971040"/>
          </a:xfrm>
          <a:prstGeom prst="rect">
            <a:avLst/>
          </a:prstGeom>
        </p:spPr>
        <p:txBody>
          <a:bodyPr wrap="square" lIns="91440" tIns="0" rIns="91440" bIns="45720" anchor="t">
            <a:noAutofit/>
          </a:bodyPr>
          <a:p>
            <a:pPr algn="l">
              <a:lnSpc>
                <a:spcPct val="130000"/>
              </a:lnSpc>
              <a:spcBef>
                <a:spcPts val="0"/>
              </a:spcBef>
              <a:spcAft>
                <a:spcPts val="0"/>
              </a:spcAft>
            </a:pPr>
            <a:r>
              <a:rPr lang="zh-CN" altLang="en-US" sz="1600" spc="150">
                <a:solidFill>
                  <a:srgbClr val="3F4143">
                    <a:lumMod val="7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企业创建、市场开拓、产品推介等工作都需要调动社会资源，大学生在这方面会感到非常吃力。</a:t>
            </a:r>
            <a:endParaRPr lang="zh-CN" altLang="en-US" sz="1600" spc="150">
              <a:solidFill>
                <a:srgbClr val="3F4143">
                  <a:lumMod val="7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p:txBody>
      </p:sp>
      <p:sp>
        <p:nvSpPr>
          <p:cNvPr id="51" name="文本框 50"/>
          <p:cNvSpPr txBox="1"/>
          <p:nvPr>
            <p:custDataLst>
              <p:tags r:id="rId15"/>
            </p:custDataLst>
          </p:nvPr>
        </p:nvSpPr>
        <p:spPr>
          <a:xfrm>
            <a:off x="7399295" y="3099017"/>
            <a:ext cx="1861407" cy="578268"/>
          </a:xfrm>
          <a:prstGeom prst="rect">
            <a:avLst/>
          </a:prstGeom>
          <a:noFill/>
        </p:spPr>
        <p:txBody>
          <a:bodyPr wrap="square" lIns="91440" tIns="45720" rIns="91440" bIns="0" rtlCol="0" anchor="b" anchorCtr="0"/>
          <a:p>
            <a:pPr algn="l">
              <a:lnSpc>
                <a:spcPct val="120000"/>
              </a:lnSpc>
            </a:pPr>
            <a:r>
              <a:rPr lang="zh-CN" altLang="en-US" sz="1600" b="1" spc="300">
                <a:solidFill>
                  <a:srgbClr val="ED9DBB"/>
                </a:solidFill>
                <a:latin typeface="Arial" panose="020B0604020202020204" pitchFamily="34" charset="0"/>
                <a:ea typeface="微软雅黑" panose="020B0503020204020204" charset="-122"/>
                <a:cs typeface="+mn-ea"/>
                <a:sym typeface="Arial" panose="020B0604020202020204" pitchFamily="34" charset="0"/>
              </a:rPr>
              <a:t>（四）社会资源贫乏</a:t>
            </a:r>
            <a:endParaRPr lang="zh-CN" altLang="en-US" sz="1600" b="1" spc="300">
              <a:solidFill>
                <a:srgbClr val="ED9DBB"/>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52" name="等腰三角形 51"/>
          <p:cNvSpPr/>
          <p:nvPr>
            <p:custDataLst>
              <p:tags r:id="rId16"/>
            </p:custDataLst>
          </p:nvPr>
        </p:nvSpPr>
        <p:spPr>
          <a:xfrm rot="10800000">
            <a:off x="8218158" y="2871296"/>
            <a:ext cx="223681" cy="192828"/>
          </a:xfrm>
          <a:prstGeom prst="triangle">
            <a:avLst/>
          </a:prstGeom>
          <a:solidFill>
            <a:srgbClr val="ED9DBB"/>
          </a:solidFill>
          <a:ln>
            <a:noFill/>
          </a:ln>
        </p:spPr>
        <p:style>
          <a:lnRef idx="2">
            <a:srgbClr val="F99F7B">
              <a:shade val="50000"/>
            </a:srgbClr>
          </a:lnRef>
          <a:fillRef idx="1">
            <a:srgbClr val="F99F7B"/>
          </a:fillRef>
          <a:effectRef idx="0">
            <a:srgbClr val="F99F7B"/>
          </a:effectRef>
          <a:fontRef idx="minor">
            <a:srgbClr val="FFFFFF"/>
          </a:fontRef>
        </p:style>
        <p:txBody>
          <a:bodyPr rtlCol="0" anchor="ctr">
            <a:normAutofit fontScale="25000" lnSpcReduction="20000"/>
          </a:bodyPr>
          <a:p>
            <a:pPr algn="ctr"/>
            <a:endParaRPr lang="zh-CN" altLang="en-US">
              <a:sym typeface="Arial" panose="020B0604020202020204" pitchFamily="34" charset="0"/>
            </a:endParaRPr>
          </a:p>
        </p:txBody>
      </p:sp>
      <p:sp>
        <p:nvSpPr>
          <p:cNvPr id="54" name="文本框 53"/>
          <p:cNvSpPr txBox="1"/>
          <p:nvPr>
            <p:custDataLst>
              <p:tags r:id="rId17"/>
            </p:custDataLst>
          </p:nvPr>
        </p:nvSpPr>
        <p:spPr>
          <a:xfrm>
            <a:off x="10001983" y="1707530"/>
            <a:ext cx="1124026" cy="1107996"/>
          </a:xfrm>
          <a:prstGeom prst="rect">
            <a:avLst/>
          </a:prstGeom>
          <a:noFill/>
        </p:spPr>
        <p:txBody>
          <a:bodyPr wrap="none" rtlCol="0">
            <a:normAutofit/>
          </a:bodyPr>
          <a:p>
            <a:pPr algn="ctr"/>
            <a:r>
              <a:rPr lang="en-US" altLang="zh-CN" sz="6600" b="1" dirty="0">
                <a:solidFill>
                  <a:srgbClr val="4B99BC"/>
                </a:solidFill>
                <a:sym typeface="Arial" panose="020B0604020202020204" pitchFamily="34" charset="0"/>
              </a:rPr>
              <a:t>05</a:t>
            </a:r>
            <a:endParaRPr lang="en-US" altLang="zh-CN" sz="6600" b="1" dirty="0">
              <a:solidFill>
                <a:srgbClr val="4B99BC"/>
              </a:solidFill>
              <a:sym typeface="Arial" panose="020B0604020202020204" pitchFamily="34" charset="0"/>
            </a:endParaRPr>
          </a:p>
        </p:txBody>
      </p:sp>
      <p:sp>
        <p:nvSpPr>
          <p:cNvPr id="55" name="矩形 54"/>
          <p:cNvSpPr/>
          <p:nvPr>
            <p:custDataLst>
              <p:tags r:id="rId18"/>
            </p:custDataLst>
          </p:nvPr>
        </p:nvSpPr>
        <p:spPr>
          <a:xfrm>
            <a:off x="9633585" y="3686810"/>
            <a:ext cx="1861185" cy="1824355"/>
          </a:xfrm>
          <a:prstGeom prst="rect">
            <a:avLst/>
          </a:prstGeom>
        </p:spPr>
        <p:txBody>
          <a:bodyPr wrap="square" lIns="91440" tIns="0" rIns="91440" bIns="45720" anchor="t">
            <a:normAutofit/>
          </a:bodyPr>
          <a:p>
            <a:pPr algn="l">
              <a:lnSpc>
                <a:spcPct val="120000"/>
              </a:lnSpc>
              <a:spcBef>
                <a:spcPts val="0"/>
              </a:spcBef>
              <a:spcAft>
                <a:spcPts val="0"/>
              </a:spcAft>
            </a:pPr>
            <a:r>
              <a:rPr lang="zh-CN" altLang="en-US" sz="1600" spc="150">
                <a:solidFill>
                  <a:srgbClr val="3F4143">
                    <a:lumMod val="7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要想创业成功，大学生创业者必须技术、经营两手抓。</a:t>
            </a:r>
            <a:endParaRPr lang="zh-CN" altLang="en-US" sz="1600" spc="150">
              <a:solidFill>
                <a:srgbClr val="3F4143">
                  <a:lumMod val="7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p:txBody>
      </p:sp>
      <p:sp>
        <p:nvSpPr>
          <p:cNvPr id="56" name="文本框 55"/>
          <p:cNvSpPr txBox="1"/>
          <p:nvPr>
            <p:custDataLst>
              <p:tags r:id="rId19"/>
            </p:custDataLst>
          </p:nvPr>
        </p:nvSpPr>
        <p:spPr>
          <a:xfrm>
            <a:off x="9633585" y="3098800"/>
            <a:ext cx="1861185" cy="305435"/>
          </a:xfrm>
          <a:prstGeom prst="rect">
            <a:avLst/>
          </a:prstGeom>
          <a:noFill/>
        </p:spPr>
        <p:txBody>
          <a:bodyPr wrap="square" lIns="91440" tIns="45720" rIns="91440" bIns="0" rtlCol="0" anchor="b" anchorCtr="0">
            <a:normAutofit fontScale="70000"/>
          </a:bodyPr>
          <a:p>
            <a:pPr algn="l">
              <a:lnSpc>
                <a:spcPct val="120000"/>
              </a:lnSpc>
            </a:pPr>
            <a:r>
              <a:rPr lang="zh-CN" altLang="en-US" sz="2000" b="1" spc="300">
                <a:solidFill>
                  <a:srgbClr val="4B99BC"/>
                </a:solidFill>
                <a:latin typeface="Arial" panose="020B0604020202020204" pitchFamily="34" charset="0"/>
                <a:ea typeface="微软雅黑" panose="020B0503020204020204" charset="-122"/>
                <a:cs typeface="+mn-ea"/>
                <a:sym typeface="Arial" panose="020B0604020202020204" pitchFamily="34" charset="0"/>
              </a:rPr>
              <a:t>（五）管理风险</a:t>
            </a:r>
            <a:endParaRPr lang="zh-CN" altLang="en-US" sz="2000" b="1" spc="300">
              <a:solidFill>
                <a:srgbClr val="4B99BC"/>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9" name="等腰三角形 8"/>
          <p:cNvSpPr/>
          <p:nvPr>
            <p:custDataLst>
              <p:tags r:id="rId20"/>
            </p:custDataLst>
          </p:nvPr>
        </p:nvSpPr>
        <p:spPr>
          <a:xfrm rot="10800000">
            <a:off x="10452156" y="2871296"/>
            <a:ext cx="223681" cy="192828"/>
          </a:xfrm>
          <a:prstGeom prst="triangle">
            <a:avLst/>
          </a:prstGeom>
          <a:solidFill>
            <a:srgbClr val="4B99BC"/>
          </a:solidFill>
          <a:ln>
            <a:noFill/>
          </a:ln>
        </p:spPr>
        <p:style>
          <a:lnRef idx="2">
            <a:srgbClr val="F99F7B">
              <a:shade val="50000"/>
            </a:srgbClr>
          </a:lnRef>
          <a:fillRef idx="1">
            <a:srgbClr val="F99F7B"/>
          </a:fillRef>
          <a:effectRef idx="0">
            <a:srgbClr val="F99F7B"/>
          </a:effectRef>
          <a:fontRef idx="minor">
            <a:srgbClr val="FFFFFF"/>
          </a:fontRef>
        </p:style>
        <p:txBody>
          <a:bodyPr rtlCol="0" anchor="ctr">
            <a:normAutofit fontScale="25000" lnSpcReduction="20000"/>
          </a:bodyPr>
          <a:p>
            <a:pPr algn="ctr"/>
            <a:endParaRPr lang="zh-CN" altLang="en-US">
              <a:sym typeface="Arial" panose="020B06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r>
              <a:rPr kumimoji="0" sz="2665" i="0" u="none" strike="noStrike" cap="none" spc="0" normalizeH="0" baseline="0" dirty="0">
                <a:solidFill>
                  <a:schemeClr val="tx2">
                    <a:lumMod val="75000"/>
                  </a:schemeClr>
                </a:solidFill>
                <a:cs typeface="+mn-ea"/>
                <a:sym typeface="+mn-lt"/>
              </a:rPr>
              <a:t>二、创业风险的类型</a:t>
            </a:r>
            <a:endParaRPr kumimoji="0" lang="zh-CN" altLang="en-US" sz="2665" i="0" u="none" strike="noStrike" kern="1200" cap="none" spc="0" normalizeH="0" baseline="0" noProof="0" dirty="0">
              <a:ln>
                <a:noFill/>
              </a:ln>
              <a:solidFill>
                <a:schemeClr val="tx2">
                  <a:lumMod val="75000"/>
                </a:schemeClr>
              </a:solidFill>
              <a:effectLst/>
              <a:uLnTx/>
              <a:uFillTx/>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custDataLst>
              <p:tags r:id="rId1"/>
            </p:custDataLst>
          </p:nvPr>
        </p:nvSpPr>
        <p:spPr>
          <a:xfrm>
            <a:off x="1065991" y="1707530"/>
            <a:ext cx="1124026" cy="1107996"/>
          </a:xfrm>
          <a:prstGeom prst="rect">
            <a:avLst/>
          </a:prstGeom>
          <a:noFill/>
        </p:spPr>
        <p:txBody>
          <a:bodyPr wrap="none" rtlCol="0">
            <a:normAutofit/>
          </a:bodyPr>
          <a:p>
            <a:pPr algn="ctr"/>
            <a:r>
              <a:rPr lang="en-US" altLang="zh-CN" sz="6600" b="1" dirty="0">
                <a:solidFill>
                  <a:schemeClr val="accent1"/>
                </a:solidFill>
                <a:sym typeface="Arial" panose="020B0604020202020204" pitchFamily="34" charset="0"/>
              </a:rPr>
              <a:t>06</a:t>
            </a:r>
            <a:endParaRPr lang="en-US" altLang="zh-CN" sz="6600" b="1" dirty="0">
              <a:solidFill>
                <a:schemeClr val="accent1"/>
              </a:solidFill>
              <a:sym typeface="Arial" panose="020B0604020202020204" pitchFamily="34" charset="0"/>
            </a:endParaRPr>
          </a:p>
        </p:txBody>
      </p:sp>
      <p:sp>
        <p:nvSpPr>
          <p:cNvPr id="7" name="矩形 6"/>
          <p:cNvSpPr/>
          <p:nvPr>
            <p:custDataLst>
              <p:tags r:id="rId2"/>
            </p:custDataLst>
          </p:nvPr>
        </p:nvSpPr>
        <p:spPr>
          <a:xfrm>
            <a:off x="697230" y="3677285"/>
            <a:ext cx="1861185" cy="1979930"/>
          </a:xfrm>
          <a:prstGeom prst="rect">
            <a:avLst/>
          </a:prstGeom>
        </p:spPr>
        <p:txBody>
          <a:bodyPr wrap="square" lIns="91440" tIns="0" rIns="91440" bIns="45720" anchor="t">
            <a:normAutofit/>
          </a:bodyPr>
          <a:p>
            <a:pPr algn="just">
              <a:lnSpc>
                <a:spcPct val="120000"/>
              </a:lnSpc>
              <a:spcBef>
                <a:spcPts val="0"/>
              </a:spcBef>
              <a:spcAft>
                <a:spcPts val="0"/>
              </a:spcAft>
            </a:pPr>
            <a:r>
              <a:rPr lang="zh-CN" altLang="en-US" sz="1600" spc="150">
                <a:solidFill>
                  <a:schemeClr val="tx1">
                    <a:lumMod val="7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如何面对竞争是每个企业都要随时考虑的事，新</a:t>
            </a:r>
            <a:endParaRPr lang="zh-CN" altLang="en-US" sz="1600" spc="150">
              <a:solidFill>
                <a:schemeClr val="tx1">
                  <a:lumMod val="7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a:p>
            <a:pPr algn="just">
              <a:lnSpc>
                <a:spcPct val="120000"/>
              </a:lnSpc>
              <a:spcBef>
                <a:spcPts val="0"/>
              </a:spcBef>
              <a:spcAft>
                <a:spcPts val="0"/>
              </a:spcAft>
            </a:pPr>
            <a:r>
              <a:rPr lang="zh-CN" altLang="en-US" sz="1600" spc="150">
                <a:solidFill>
                  <a:schemeClr val="tx1">
                    <a:lumMod val="7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创企业更是如此。</a:t>
            </a:r>
            <a:endParaRPr lang="zh-CN" altLang="en-US" sz="1600" spc="150">
              <a:solidFill>
                <a:schemeClr val="tx1">
                  <a:lumMod val="7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p:txBody>
      </p:sp>
      <p:sp>
        <p:nvSpPr>
          <p:cNvPr id="8" name="文本框 7"/>
          <p:cNvSpPr txBox="1"/>
          <p:nvPr>
            <p:custDataLst>
              <p:tags r:id="rId3"/>
            </p:custDataLst>
          </p:nvPr>
        </p:nvSpPr>
        <p:spPr>
          <a:xfrm>
            <a:off x="697230" y="3098800"/>
            <a:ext cx="2024380" cy="305435"/>
          </a:xfrm>
          <a:prstGeom prst="rect">
            <a:avLst/>
          </a:prstGeom>
          <a:noFill/>
        </p:spPr>
        <p:txBody>
          <a:bodyPr wrap="square" lIns="91440" tIns="45720" rIns="91440" bIns="0" rtlCol="0" anchor="b" anchorCtr="0"/>
          <a:p>
            <a:pPr algn="l">
              <a:lnSpc>
                <a:spcPct val="120000"/>
              </a:lnSpc>
            </a:pPr>
            <a:r>
              <a:rPr lang="zh-CN" altLang="en-US" sz="1600" b="1" spc="300">
                <a:solidFill>
                  <a:schemeClr val="accent1"/>
                </a:solidFill>
                <a:latin typeface="Arial" panose="020B0604020202020204" pitchFamily="34" charset="0"/>
                <a:ea typeface="微软雅黑" panose="020B0503020204020204" charset="-122"/>
                <a:cs typeface="+mn-ea"/>
                <a:sym typeface="Arial" panose="020B0604020202020204" pitchFamily="34" charset="0"/>
              </a:rPr>
              <a:t>（六）竞争风险</a:t>
            </a:r>
            <a:endParaRPr lang="zh-CN" altLang="en-US" sz="1600" b="1" spc="300">
              <a:solidFill>
                <a:schemeClr val="accent1"/>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0" name="等腰三角形 9"/>
          <p:cNvSpPr/>
          <p:nvPr>
            <p:custDataLst>
              <p:tags r:id="rId4"/>
            </p:custDataLst>
          </p:nvPr>
        </p:nvSpPr>
        <p:spPr>
          <a:xfrm rot="10800000">
            <a:off x="1516164" y="2871296"/>
            <a:ext cx="223681" cy="192828"/>
          </a:xfrm>
          <a:prstGeom prst="triangle">
            <a:avLst/>
          </a:prstGeom>
          <a:solidFill>
            <a:schemeClr val="accent1"/>
          </a:solidFill>
          <a:ln>
            <a:noFill/>
          </a:ln>
        </p:spPr>
        <p:style>
          <a:lnRef idx="2">
            <a:srgbClr val="F99F7B">
              <a:shade val="50000"/>
            </a:srgbClr>
          </a:lnRef>
          <a:fillRef idx="1">
            <a:srgbClr val="F99F7B"/>
          </a:fillRef>
          <a:effectRef idx="0">
            <a:srgbClr val="F99F7B"/>
          </a:effectRef>
          <a:fontRef idx="minor">
            <a:srgbClr val="FFFFFF"/>
          </a:fontRef>
        </p:style>
        <p:txBody>
          <a:bodyPr rtlCol="0" anchor="ctr">
            <a:normAutofit fontScale="25000" lnSpcReduction="20000"/>
          </a:bodyPr>
          <a:p>
            <a:pPr algn="ctr"/>
            <a:endParaRPr lang="zh-CN" altLang="en-US">
              <a:solidFill>
                <a:schemeClr val="bg1"/>
              </a:solidFill>
              <a:sym typeface="Arial" panose="020B0604020202020204" pitchFamily="34" charset="0"/>
            </a:endParaRPr>
          </a:p>
        </p:txBody>
      </p:sp>
      <p:sp>
        <p:nvSpPr>
          <p:cNvPr id="30" name="文本框 29"/>
          <p:cNvSpPr txBox="1"/>
          <p:nvPr>
            <p:custDataLst>
              <p:tags r:id="rId5"/>
            </p:custDataLst>
          </p:nvPr>
        </p:nvSpPr>
        <p:spPr>
          <a:xfrm>
            <a:off x="3299989" y="1707530"/>
            <a:ext cx="1124026" cy="1107996"/>
          </a:xfrm>
          <a:prstGeom prst="rect">
            <a:avLst/>
          </a:prstGeom>
          <a:noFill/>
        </p:spPr>
        <p:txBody>
          <a:bodyPr wrap="none" rtlCol="0">
            <a:normAutofit/>
          </a:bodyPr>
          <a:p>
            <a:pPr algn="ctr"/>
            <a:r>
              <a:rPr lang="en-US" altLang="zh-CN" sz="6600" b="1" dirty="0">
                <a:solidFill>
                  <a:schemeClr val="accent2"/>
                </a:solidFill>
                <a:sym typeface="Arial" panose="020B0604020202020204" pitchFamily="34" charset="0"/>
              </a:rPr>
              <a:t>07</a:t>
            </a:r>
            <a:endParaRPr lang="en-US" altLang="zh-CN" sz="6600" b="1" dirty="0">
              <a:solidFill>
                <a:schemeClr val="accent2"/>
              </a:solidFill>
              <a:sym typeface="Arial" panose="020B0604020202020204" pitchFamily="34" charset="0"/>
            </a:endParaRPr>
          </a:p>
        </p:txBody>
      </p:sp>
      <p:sp>
        <p:nvSpPr>
          <p:cNvPr id="31" name="矩形 30"/>
          <p:cNvSpPr/>
          <p:nvPr>
            <p:custDataLst>
              <p:tags r:id="rId6"/>
            </p:custDataLst>
          </p:nvPr>
        </p:nvSpPr>
        <p:spPr>
          <a:xfrm>
            <a:off x="2762250" y="3686810"/>
            <a:ext cx="2030095" cy="1971040"/>
          </a:xfrm>
          <a:prstGeom prst="rect">
            <a:avLst/>
          </a:prstGeom>
        </p:spPr>
        <p:txBody>
          <a:bodyPr wrap="square" lIns="91440" tIns="0" rIns="91440" bIns="45720" anchor="t">
            <a:noAutofit/>
          </a:bodyPr>
          <a:p>
            <a:pPr algn="l">
              <a:lnSpc>
                <a:spcPct val="120000"/>
              </a:lnSpc>
              <a:spcBef>
                <a:spcPts val="0"/>
              </a:spcBef>
              <a:spcAft>
                <a:spcPts val="0"/>
              </a:spcAft>
            </a:pPr>
            <a:r>
              <a:rPr lang="zh-CN" altLang="en-US" sz="1600" spc="150">
                <a:solidFill>
                  <a:schemeClr val="tx1">
                    <a:lumMod val="7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创业企业在诞生或成长过程中最主要的力量来源一般都是创业团队，一个优秀的创业团队能使创业企业迅速地发展起来。</a:t>
            </a:r>
            <a:endParaRPr lang="zh-CN" altLang="en-US" sz="1600" spc="150">
              <a:solidFill>
                <a:schemeClr val="tx1">
                  <a:lumMod val="7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p:txBody>
      </p:sp>
      <p:sp>
        <p:nvSpPr>
          <p:cNvPr id="32" name="文本框 31"/>
          <p:cNvSpPr txBox="1"/>
          <p:nvPr>
            <p:custDataLst>
              <p:tags r:id="rId7"/>
            </p:custDataLst>
          </p:nvPr>
        </p:nvSpPr>
        <p:spPr>
          <a:xfrm>
            <a:off x="2931299" y="3099017"/>
            <a:ext cx="1861407" cy="578268"/>
          </a:xfrm>
          <a:prstGeom prst="rect">
            <a:avLst/>
          </a:prstGeom>
          <a:noFill/>
        </p:spPr>
        <p:txBody>
          <a:bodyPr wrap="square" lIns="91440" tIns="45720" rIns="91440" bIns="0" rtlCol="0" anchor="b" anchorCtr="0"/>
          <a:p>
            <a:pPr algn="l">
              <a:lnSpc>
                <a:spcPct val="120000"/>
              </a:lnSpc>
            </a:pPr>
            <a:r>
              <a:rPr lang="zh-CN" altLang="en-US" sz="1600" b="1" spc="300">
                <a:solidFill>
                  <a:schemeClr val="accent2"/>
                </a:solidFill>
                <a:latin typeface="Arial" panose="020B0604020202020204" pitchFamily="34" charset="0"/>
                <a:ea typeface="微软雅黑" panose="020B0503020204020204" charset="-122"/>
                <a:cs typeface="+mn-ea"/>
                <a:sym typeface="Arial" panose="020B0604020202020204" pitchFamily="34" charset="0"/>
              </a:rPr>
              <a:t>（七）团队分歧的风险</a:t>
            </a:r>
            <a:endParaRPr lang="zh-CN" altLang="en-US" sz="1600" b="1" spc="300">
              <a:solidFill>
                <a:schemeClr val="accent2"/>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33" name="等腰三角形 32"/>
          <p:cNvSpPr/>
          <p:nvPr>
            <p:custDataLst>
              <p:tags r:id="rId8"/>
            </p:custDataLst>
          </p:nvPr>
        </p:nvSpPr>
        <p:spPr>
          <a:xfrm rot="10800000">
            <a:off x="3750162" y="2871296"/>
            <a:ext cx="223681" cy="192828"/>
          </a:xfrm>
          <a:prstGeom prst="triangle">
            <a:avLst/>
          </a:prstGeom>
          <a:solidFill>
            <a:schemeClr val="accent2"/>
          </a:solidFill>
          <a:ln>
            <a:noFill/>
          </a:ln>
        </p:spPr>
        <p:style>
          <a:lnRef idx="2">
            <a:srgbClr val="F99F7B">
              <a:shade val="50000"/>
            </a:srgbClr>
          </a:lnRef>
          <a:fillRef idx="1">
            <a:srgbClr val="F99F7B"/>
          </a:fillRef>
          <a:effectRef idx="0">
            <a:srgbClr val="F99F7B"/>
          </a:effectRef>
          <a:fontRef idx="minor">
            <a:srgbClr val="FFFFFF"/>
          </a:fontRef>
        </p:style>
        <p:txBody>
          <a:bodyPr rtlCol="0" anchor="ctr">
            <a:normAutofit fontScale="25000" lnSpcReduction="20000"/>
          </a:bodyPr>
          <a:p>
            <a:pPr algn="ctr"/>
            <a:endParaRPr lang="zh-CN" altLang="en-US">
              <a:solidFill>
                <a:schemeClr val="bg1"/>
              </a:solidFill>
              <a:sym typeface="Arial" panose="020B0604020202020204" pitchFamily="34" charset="0"/>
            </a:endParaRPr>
          </a:p>
        </p:txBody>
      </p:sp>
      <p:sp>
        <p:nvSpPr>
          <p:cNvPr id="37" name="文本框 36"/>
          <p:cNvSpPr txBox="1"/>
          <p:nvPr>
            <p:custDataLst>
              <p:tags r:id="rId9"/>
            </p:custDataLst>
          </p:nvPr>
        </p:nvSpPr>
        <p:spPr>
          <a:xfrm>
            <a:off x="5533987" y="1707530"/>
            <a:ext cx="1124026" cy="1107996"/>
          </a:xfrm>
          <a:prstGeom prst="rect">
            <a:avLst/>
          </a:prstGeom>
          <a:noFill/>
        </p:spPr>
        <p:txBody>
          <a:bodyPr wrap="none" rtlCol="0">
            <a:normAutofit/>
          </a:bodyPr>
          <a:p>
            <a:pPr algn="ctr"/>
            <a:r>
              <a:rPr lang="en-US" altLang="zh-CN" sz="6600" b="1" dirty="0">
                <a:solidFill>
                  <a:schemeClr val="accent3"/>
                </a:solidFill>
                <a:sym typeface="Arial" panose="020B0604020202020204" pitchFamily="34" charset="0"/>
              </a:rPr>
              <a:t>08</a:t>
            </a:r>
            <a:endParaRPr lang="en-US" altLang="zh-CN" sz="6600" b="1" dirty="0">
              <a:solidFill>
                <a:schemeClr val="accent3"/>
              </a:solidFill>
              <a:sym typeface="Arial" panose="020B0604020202020204" pitchFamily="34" charset="0"/>
            </a:endParaRPr>
          </a:p>
        </p:txBody>
      </p:sp>
      <p:sp>
        <p:nvSpPr>
          <p:cNvPr id="40" name="矩形 39"/>
          <p:cNvSpPr/>
          <p:nvPr>
            <p:custDataLst>
              <p:tags r:id="rId10"/>
            </p:custDataLst>
          </p:nvPr>
        </p:nvSpPr>
        <p:spPr>
          <a:xfrm>
            <a:off x="5165090" y="3686810"/>
            <a:ext cx="1861185" cy="1970405"/>
          </a:xfrm>
          <a:prstGeom prst="rect">
            <a:avLst/>
          </a:prstGeom>
        </p:spPr>
        <p:txBody>
          <a:bodyPr wrap="square" lIns="91440" tIns="0" rIns="91440" bIns="45720" anchor="t">
            <a:noAutofit/>
          </a:bodyPr>
          <a:p>
            <a:pPr algn="l">
              <a:lnSpc>
                <a:spcPct val="120000"/>
              </a:lnSpc>
              <a:spcBef>
                <a:spcPts val="0"/>
              </a:spcBef>
              <a:spcAft>
                <a:spcPts val="0"/>
              </a:spcAft>
            </a:pPr>
            <a:r>
              <a:rPr lang="zh-CN" altLang="en-US" sz="1600" spc="150">
                <a:solidFill>
                  <a:schemeClr val="tx1">
                    <a:lumMod val="7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核心竞争力在创业之初可能不是最重要的问题，但要谋求长远的发展，就是最不可忽视的问题。</a:t>
            </a:r>
            <a:endParaRPr lang="zh-CN" altLang="en-US" sz="1600" spc="150">
              <a:solidFill>
                <a:schemeClr val="tx1">
                  <a:lumMod val="7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p:txBody>
      </p:sp>
      <p:sp>
        <p:nvSpPr>
          <p:cNvPr id="45" name="文本框 44"/>
          <p:cNvSpPr txBox="1"/>
          <p:nvPr>
            <p:custDataLst>
              <p:tags r:id="rId11"/>
            </p:custDataLst>
          </p:nvPr>
        </p:nvSpPr>
        <p:spPr>
          <a:xfrm>
            <a:off x="4965065" y="3098800"/>
            <a:ext cx="2061210" cy="588010"/>
          </a:xfrm>
          <a:prstGeom prst="rect">
            <a:avLst/>
          </a:prstGeom>
          <a:noFill/>
        </p:spPr>
        <p:txBody>
          <a:bodyPr wrap="square" lIns="91440" tIns="45720" rIns="91440" bIns="0" rtlCol="0" anchor="b" anchorCtr="0"/>
          <a:p>
            <a:pPr algn="l">
              <a:lnSpc>
                <a:spcPct val="120000"/>
              </a:lnSpc>
            </a:pPr>
            <a:r>
              <a:rPr lang="zh-CN" altLang="en-US" sz="1600" b="1" spc="300">
                <a:solidFill>
                  <a:schemeClr val="accent3"/>
                </a:solidFill>
                <a:latin typeface="Arial" panose="020B0604020202020204" pitchFamily="34" charset="0"/>
                <a:ea typeface="微软雅黑" panose="020B0503020204020204" charset="-122"/>
                <a:cs typeface="+mn-ea"/>
                <a:sym typeface="Arial" panose="020B0604020202020204" pitchFamily="34" charset="0"/>
              </a:rPr>
              <a:t>（八）核心竞争力缺乏的风险</a:t>
            </a:r>
            <a:endParaRPr lang="zh-CN" altLang="en-US" sz="1600" b="1" spc="300">
              <a:solidFill>
                <a:schemeClr val="accent3"/>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47" name="等腰三角形 46"/>
          <p:cNvSpPr/>
          <p:nvPr>
            <p:custDataLst>
              <p:tags r:id="rId12"/>
            </p:custDataLst>
          </p:nvPr>
        </p:nvSpPr>
        <p:spPr>
          <a:xfrm rot="10800000">
            <a:off x="5984160" y="2871296"/>
            <a:ext cx="223681" cy="192828"/>
          </a:xfrm>
          <a:prstGeom prst="triangle">
            <a:avLst/>
          </a:prstGeom>
          <a:solidFill>
            <a:schemeClr val="accent3"/>
          </a:solidFill>
          <a:ln>
            <a:noFill/>
          </a:ln>
        </p:spPr>
        <p:style>
          <a:lnRef idx="2">
            <a:srgbClr val="F99F7B">
              <a:shade val="50000"/>
            </a:srgbClr>
          </a:lnRef>
          <a:fillRef idx="1">
            <a:srgbClr val="F99F7B"/>
          </a:fillRef>
          <a:effectRef idx="0">
            <a:srgbClr val="F99F7B"/>
          </a:effectRef>
          <a:fontRef idx="minor">
            <a:srgbClr val="FFFFFF"/>
          </a:fontRef>
        </p:style>
        <p:txBody>
          <a:bodyPr rtlCol="0" anchor="ctr">
            <a:normAutofit fontScale="25000" lnSpcReduction="20000"/>
          </a:bodyPr>
          <a:p>
            <a:pPr algn="ctr"/>
            <a:endParaRPr lang="zh-CN" altLang="en-US">
              <a:solidFill>
                <a:schemeClr val="accent3"/>
              </a:solidFill>
              <a:sym typeface="Arial" panose="020B0604020202020204" pitchFamily="34" charset="0"/>
            </a:endParaRPr>
          </a:p>
        </p:txBody>
      </p:sp>
      <p:sp>
        <p:nvSpPr>
          <p:cNvPr id="49" name="文本框 48"/>
          <p:cNvSpPr txBox="1"/>
          <p:nvPr>
            <p:custDataLst>
              <p:tags r:id="rId13"/>
            </p:custDataLst>
          </p:nvPr>
        </p:nvSpPr>
        <p:spPr>
          <a:xfrm>
            <a:off x="7767985" y="1707530"/>
            <a:ext cx="1124026" cy="1107996"/>
          </a:xfrm>
          <a:prstGeom prst="rect">
            <a:avLst/>
          </a:prstGeom>
          <a:noFill/>
        </p:spPr>
        <p:txBody>
          <a:bodyPr wrap="none" rtlCol="0">
            <a:normAutofit/>
          </a:bodyPr>
          <a:p>
            <a:pPr algn="ctr"/>
            <a:r>
              <a:rPr lang="en-US" altLang="zh-CN" sz="6600" b="1" dirty="0">
                <a:solidFill>
                  <a:schemeClr val="accent4"/>
                </a:solidFill>
                <a:sym typeface="Arial" panose="020B0604020202020204" pitchFamily="34" charset="0"/>
              </a:rPr>
              <a:t>09</a:t>
            </a:r>
            <a:endParaRPr lang="en-US" altLang="zh-CN" sz="6600" b="1" dirty="0">
              <a:solidFill>
                <a:schemeClr val="accent4"/>
              </a:solidFill>
              <a:sym typeface="Arial" panose="020B0604020202020204" pitchFamily="34" charset="0"/>
            </a:endParaRPr>
          </a:p>
        </p:txBody>
      </p:sp>
      <p:sp>
        <p:nvSpPr>
          <p:cNvPr id="50" name="矩形 49"/>
          <p:cNvSpPr/>
          <p:nvPr>
            <p:custDataLst>
              <p:tags r:id="rId14"/>
            </p:custDataLst>
          </p:nvPr>
        </p:nvSpPr>
        <p:spPr>
          <a:xfrm>
            <a:off x="7290435" y="3686810"/>
            <a:ext cx="1997710" cy="1971040"/>
          </a:xfrm>
          <a:prstGeom prst="rect">
            <a:avLst/>
          </a:prstGeom>
        </p:spPr>
        <p:txBody>
          <a:bodyPr wrap="square" lIns="91440" tIns="0" rIns="91440" bIns="45720" anchor="t">
            <a:noAutofit/>
          </a:bodyPr>
          <a:p>
            <a:pPr algn="l">
              <a:lnSpc>
                <a:spcPct val="120000"/>
              </a:lnSpc>
              <a:spcBef>
                <a:spcPts val="0"/>
              </a:spcBef>
              <a:spcAft>
                <a:spcPts val="0"/>
              </a:spcAft>
            </a:pPr>
            <a:r>
              <a:rPr lang="zh-CN" altLang="en-US" sz="1600" spc="150">
                <a:solidFill>
                  <a:schemeClr val="tx1">
                    <a:lumMod val="7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一些研发、生产或经营性企业需要面向市场，大量的高素质专业人才或业务队伍是这类企业成长的重要基础。</a:t>
            </a:r>
            <a:endParaRPr lang="zh-CN" altLang="en-US" sz="1600" spc="150">
              <a:solidFill>
                <a:schemeClr val="tx1">
                  <a:lumMod val="7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p:txBody>
      </p:sp>
      <p:sp>
        <p:nvSpPr>
          <p:cNvPr id="51" name="文本框 50"/>
          <p:cNvSpPr txBox="1"/>
          <p:nvPr>
            <p:custDataLst>
              <p:tags r:id="rId15"/>
            </p:custDataLst>
          </p:nvPr>
        </p:nvSpPr>
        <p:spPr>
          <a:xfrm>
            <a:off x="7399295" y="3099017"/>
            <a:ext cx="1861407" cy="578268"/>
          </a:xfrm>
          <a:prstGeom prst="rect">
            <a:avLst/>
          </a:prstGeom>
          <a:noFill/>
        </p:spPr>
        <p:txBody>
          <a:bodyPr wrap="square" lIns="91440" tIns="45720" rIns="91440" bIns="0" rtlCol="0" anchor="b" anchorCtr="0"/>
          <a:p>
            <a:pPr algn="l">
              <a:lnSpc>
                <a:spcPct val="120000"/>
              </a:lnSpc>
            </a:pPr>
            <a:r>
              <a:rPr lang="zh-CN" altLang="en-US" sz="1600" b="1" spc="300">
                <a:solidFill>
                  <a:schemeClr val="accent4"/>
                </a:solidFill>
                <a:latin typeface="Arial" panose="020B0604020202020204" pitchFamily="34" charset="0"/>
                <a:ea typeface="微软雅黑" panose="020B0503020204020204" charset="-122"/>
                <a:cs typeface="+mn-ea"/>
                <a:sym typeface="Arial" panose="020B0604020202020204" pitchFamily="34" charset="0"/>
              </a:rPr>
              <a:t>（九）人力资源流失风险</a:t>
            </a:r>
            <a:endParaRPr lang="zh-CN" altLang="en-US" sz="1600" b="1" spc="300">
              <a:solidFill>
                <a:schemeClr val="accent4"/>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52" name="等腰三角形 51"/>
          <p:cNvSpPr/>
          <p:nvPr>
            <p:custDataLst>
              <p:tags r:id="rId16"/>
            </p:custDataLst>
          </p:nvPr>
        </p:nvSpPr>
        <p:spPr>
          <a:xfrm rot="10800000">
            <a:off x="8218158" y="2871296"/>
            <a:ext cx="223681" cy="192828"/>
          </a:xfrm>
          <a:prstGeom prst="triangle">
            <a:avLst/>
          </a:prstGeom>
          <a:solidFill>
            <a:schemeClr val="accent4"/>
          </a:solidFill>
          <a:ln>
            <a:noFill/>
          </a:ln>
        </p:spPr>
        <p:style>
          <a:lnRef idx="2">
            <a:srgbClr val="F99F7B">
              <a:shade val="50000"/>
            </a:srgbClr>
          </a:lnRef>
          <a:fillRef idx="1">
            <a:srgbClr val="F99F7B"/>
          </a:fillRef>
          <a:effectRef idx="0">
            <a:srgbClr val="F99F7B"/>
          </a:effectRef>
          <a:fontRef idx="minor">
            <a:srgbClr val="FFFFFF"/>
          </a:fontRef>
        </p:style>
        <p:txBody>
          <a:bodyPr rtlCol="0" anchor="ctr">
            <a:normAutofit fontScale="25000" lnSpcReduction="20000"/>
          </a:bodyPr>
          <a:p>
            <a:pPr algn="ctr"/>
            <a:endParaRPr lang="zh-CN" altLang="en-US">
              <a:solidFill>
                <a:schemeClr val="bg1"/>
              </a:solidFill>
              <a:sym typeface="Arial" panose="020B0604020202020204" pitchFamily="34" charset="0"/>
            </a:endParaRPr>
          </a:p>
        </p:txBody>
      </p:sp>
      <p:sp>
        <p:nvSpPr>
          <p:cNvPr id="54" name="文本框 53"/>
          <p:cNvSpPr txBox="1"/>
          <p:nvPr>
            <p:custDataLst>
              <p:tags r:id="rId17"/>
            </p:custDataLst>
          </p:nvPr>
        </p:nvSpPr>
        <p:spPr>
          <a:xfrm>
            <a:off x="10001983" y="1707530"/>
            <a:ext cx="1124026" cy="1107996"/>
          </a:xfrm>
          <a:prstGeom prst="rect">
            <a:avLst/>
          </a:prstGeom>
          <a:noFill/>
        </p:spPr>
        <p:txBody>
          <a:bodyPr wrap="none" rtlCol="0">
            <a:normAutofit/>
          </a:bodyPr>
          <a:p>
            <a:pPr algn="ctr"/>
            <a:r>
              <a:rPr lang="en-US" altLang="zh-CN" sz="6600" b="1" dirty="0">
                <a:solidFill>
                  <a:schemeClr val="accent5"/>
                </a:solidFill>
                <a:sym typeface="Arial" panose="020B0604020202020204" pitchFamily="34" charset="0"/>
              </a:rPr>
              <a:t>10</a:t>
            </a:r>
            <a:endParaRPr lang="en-US" altLang="zh-CN" sz="6600" b="1" dirty="0">
              <a:solidFill>
                <a:schemeClr val="accent5"/>
              </a:solidFill>
              <a:sym typeface="Arial" panose="020B0604020202020204" pitchFamily="34" charset="0"/>
            </a:endParaRPr>
          </a:p>
        </p:txBody>
      </p:sp>
      <p:sp>
        <p:nvSpPr>
          <p:cNvPr id="55" name="矩形 54"/>
          <p:cNvSpPr/>
          <p:nvPr>
            <p:custDataLst>
              <p:tags r:id="rId18"/>
            </p:custDataLst>
          </p:nvPr>
        </p:nvSpPr>
        <p:spPr>
          <a:xfrm>
            <a:off x="9633585" y="3686810"/>
            <a:ext cx="1997710" cy="1824355"/>
          </a:xfrm>
          <a:prstGeom prst="rect">
            <a:avLst/>
          </a:prstGeom>
        </p:spPr>
        <p:txBody>
          <a:bodyPr wrap="square" lIns="91440" tIns="0" rIns="91440" bIns="45720" anchor="t">
            <a:noAutofit/>
          </a:bodyPr>
          <a:p>
            <a:pPr algn="l">
              <a:lnSpc>
                <a:spcPct val="120000"/>
              </a:lnSpc>
              <a:spcBef>
                <a:spcPts val="0"/>
              </a:spcBef>
              <a:spcAft>
                <a:spcPts val="0"/>
              </a:spcAft>
            </a:pPr>
            <a:r>
              <a:rPr lang="zh-CN" altLang="en-US" sz="1600" spc="150">
                <a:solidFill>
                  <a:schemeClr val="tx1">
                    <a:lumMod val="7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意识上的风险是创业团队最内在的风险。这种风险来自于无形，却有强大的毁灭力。</a:t>
            </a:r>
            <a:endParaRPr lang="zh-CN" altLang="en-US" sz="1600" spc="150">
              <a:solidFill>
                <a:schemeClr val="tx1">
                  <a:lumMod val="75000"/>
                </a:scheme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p:txBody>
      </p:sp>
      <p:sp>
        <p:nvSpPr>
          <p:cNvPr id="56" name="文本框 55"/>
          <p:cNvSpPr txBox="1"/>
          <p:nvPr>
            <p:custDataLst>
              <p:tags r:id="rId19"/>
            </p:custDataLst>
          </p:nvPr>
        </p:nvSpPr>
        <p:spPr>
          <a:xfrm>
            <a:off x="9633585" y="3098800"/>
            <a:ext cx="1861185" cy="588010"/>
          </a:xfrm>
          <a:prstGeom prst="rect">
            <a:avLst/>
          </a:prstGeom>
          <a:noFill/>
        </p:spPr>
        <p:txBody>
          <a:bodyPr wrap="square" lIns="91440" tIns="45720" rIns="91440" bIns="0" rtlCol="0" anchor="b" anchorCtr="0"/>
          <a:p>
            <a:pPr algn="l">
              <a:lnSpc>
                <a:spcPct val="120000"/>
              </a:lnSpc>
            </a:pPr>
            <a:r>
              <a:rPr lang="zh-CN" altLang="en-US" sz="1600" b="1" spc="300">
                <a:solidFill>
                  <a:schemeClr val="accent5"/>
                </a:solidFill>
                <a:latin typeface="Arial" panose="020B0604020202020204" pitchFamily="34" charset="0"/>
                <a:ea typeface="微软雅黑" panose="020B0503020204020204" charset="-122"/>
                <a:cs typeface="+mn-ea"/>
                <a:sym typeface="Arial" panose="020B0604020202020204" pitchFamily="34" charset="0"/>
              </a:rPr>
              <a:t>（十）意识上的风险</a:t>
            </a:r>
            <a:endParaRPr lang="zh-CN" altLang="en-US" sz="1600" b="1" spc="300">
              <a:solidFill>
                <a:schemeClr val="accent5"/>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9" name="等腰三角形 8"/>
          <p:cNvSpPr/>
          <p:nvPr>
            <p:custDataLst>
              <p:tags r:id="rId20"/>
            </p:custDataLst>
          </p:nvPr>
        </p:nvSpPr>
        <p:spPr>
          <a:xfrm rot="10800000">
            <a:off x="10452156" y="2871296"/>
            <a:ext cx="223681" cy="192828"/>
          </a:xfrm>
          <a:prstGeom prst="triangle">
            <a:avLst/>
          </a:prstGeom>
          <a:solidFill>
            <a:schemeClr val="accent5"/>
          </a:solidFill>
          <a:ln>
            <a:noFill/>
          </a:ln>
        </p:spPr>
        <p:style>
          <a:lnRef idx="2">
            <a:srgbClr val="F99F7B">
              <a:shade val="50000"/>
            </a:srgbClr>
          </a:lnRef>
          <a:fillRef idx="1">
            <a:srgbClr val="F99F7B"/>
          </a:fillRef>
          <a:effectRef idx="0">
            <a:srgbClr val="F99F7B"/>
          </a:effectRef>
          <a:fontRef idx="minor">
            <a:srgbClr val="FFFFFF"/>
          </a:fontRef>
        </p:style>
        <p:txBody>
          <a:bodyPr rtlCol="0" anchor="ctr">
            <a:normAutofit fontScale="25000" lnSpcReduction="20000"/>
          </a:bodyPr>
          <a:p>
            <a:pPr algn="ctr"/>
            <a:endParaRPr lang="zh-CN" altLang="en-US">
              <a:solidFill>
                <a:schemeClr val="bg1"/>
              </a:solidFill>
              <a:sym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244915" y="3694738"/>
            <a:ext cx="4445218" cy="0"/>
          </a:xfrm>
          <a:prstGeom prst="line">
            <a:avLst/>
          </a:prstGeom>
          <a:ln>
            <a:solidFill>
              <a:srgbClr val="006699"/>
            </a:solidFill>
          </a:ln>
        </p:spPr>
        <p:style>
          <a:lnRef idx="1">
            <a:schemeClr val="accent1"/>
          </a:lnRef>
          <a:fillRef idx="0">
            <a:schemeClr val="accent1"/>
          </a:fillRef>
          <a:effectRef idx="0">
            <a:schemeClr val="accent1"/>
          </a:effectRef>
          <a:fontRef idx="minor">
            <a:schemeClr val="tx1"/>
          </a:fontRef>
        </p:style>
      </p:cxnSp>
      <p:sp>
        <p:nvSpPr>
          <p:cNvPr id="5" name="文本框 7"/>
          <p:cNvSpPr txBox="1"/>
          <p:nvPr/>
        </p:nvSpPr>
        <p:spPr>
          <a:xfrm>
            <a:off x="7815217" y="3109963"/>
            <a:ext cx="1803251" cy="58477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200" dirty="0">
                <a:solidFill>
                  <a:srgbClr val="006699"/>
                </a:solidFill>
                <a:cs typeface="+mn-ea"/>
                <a:sym typeface="+mn-lt"/>
              </a:rPr>
              <a:t>PART 02</a:t>
            </a:r>
            <a:endParaRPr lang="zh-CN" altLang="en-US" sz="3200" dirty="0">
              <a:solidFill>
                <a:srgbClr val="006699"/>
              </a:solidFill>
              <a:cs typeface="+mn-ea"/>
              <a:sym typeface="+mn-lt"/>
            </a:endParaRPr>
          </a:p>
        </p:txBody>
      </p:sp>
      <p:sp>
        <p:nvSpPr>
          <p:cNvPr id="6" name="文本框 11"/>
          <p:cNvSpPr txBox="1"/>
          <p:nvPr/>
        </p:nvSpPr>
        <p:spPr>
          <a:xfrm>
            <a:off x="9514205" y="3113405"/>
            <a:ext cx="2678430" cy="5835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dirty="0">
                <a:solidFill>
                  <a:srgbClr val="006699"/>
                </a:solidFill>
                <a:cs typeface="+mn-ea"/>
                <a:sym typeface="+mn-lt"/>
              </a:rPr>
              <a:t>风险评估防范</a:t>
            </a:r>
            <a:endParaRPr lang="zh-CN" altLang="en-US" sz="3200" dirty="0">
              <a:solidFill>
                <a:srgbClr val="006699"/>
              </a:solidFill>
              <a:cs typeface="+mn-ea"/>
              <a:sym typeface="+mn-lt"/>
            </a:endParaRPr>
          </a:p>
        </p:txBody>
      </p:sp>
      <p:sp>
        <p:nvSpPr>
          <p:cNvPr id="7" name="平行四边形 6"/>
          <p:cNvSpPr/>
          <p:nvPr/>
        </p:nvSpPr>
        <p:spPr>
          <a:xfrm>
            <a:off x="6470433" y="3164688"/>
            <a:ext cx="1216152" cy="533400"/>
          </a:xfrm>
          <a:prstGeom prst="parallelogram">
            <a:avLst/>
          </a:prstGeom>
          <a:solidFill>
            <a:srgbClr val="006699"/>
          </a:solid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pic>
        <p:nvPicPr>
          <p:cNvPr id="9" name="图片 8"/>
          <p:cNvPicPr>
            <a:picLocks noChangeAspect="1"/>
          </p:cNvPicPr>
          <p:nvPr/>
        </p:nvPicPr>
        <p:blipFill>
          <a:blip r:embed="rId1"/>
          <a:stretch>
            <a:fillRect/>
          </a:stretch>
        </p:blipFill>
        <p:spPr>
          <a:xfrm>
            <a:off x="0" y="1603147"/>
            <a:ext cx="6096528" cy="3627434"/>
          </a:xfrm>
          <a:prstGeom prst="parallelogram">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kumimoji="0" sz="2665" i="0" u="none" strike="noStrike" cap="none" spc="0" normalizeH="0" baseline="0" dirty="0">
                <a:solidFill>
                  <a:schemeClr val="tx2">
                    <a:lumMod val="75000"/>
                  </a:schemeClr>
                </a:solidFill>
                <a:cs typeface="+mn-ea"/>
                <a:sym typeface="+mn-lt"/>
              </a:rPr>
              <a:t>一、法律形态的风险</a:t>
            </a:r>
            <a:endParaRPr kumimoji="0" lang="zh-CN" altLang="en-US" sz="2665" i="0" u="none" strike="noStrike" kern="1200" cap="none" spc="0" normalizeH="0" baseline="0" noProof="0" dirty="0">
              <a:ln>
                <a:noFill/>
              </a:ln>
              <a:solidFill>
                <a:schemeClr val="tx2">
                  <a:lumMod val="75000"/>
                </a:schemeClr>
              </a:solidFill>
              <a:effectLst/>
              <a:uLnTx/>
              <a:uFillTx/>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8" name="矩形: 圆角 67"/>
          <p:cNvSpPr/>
          <p:nvPr/>
        </p:nvSpPr>
        <p:spPr>
          <a:xfrm>
            <a:off x="1091162" y="1625600"/>
            <a:ext cx="10046109" cy="1855561"/>
          </a:xfrm>
          <a:prstGeom prst="roundRec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矩形 68"/>
          <p:cNvSpPr/>
          <p:nvPr/>
        </p:nvSpPr>
        <p:spPr>
          <a:xfrm>
            <a:off x="1302731" y="1711165"/>
            <a:ext cx="9622971" cy="1568450"/>
          </a:xfrm>
          <a:prstGeom prst="rect">
            <a:avLst/>
          </a:prstGeom>
        </p:spPr>
        <p:txBody>
          <a:bodyPr wrap="square">
            <a:spAutoFit/>
          </a:bodyPr>
          <a:lstStyle/>
          <a:p>
            <a:pPr algn="l">
              <a:lnSpc>
                <a:spcPct val="200000"/>
              </a:lnSpc>
            </a:pPr>
            <a:r>
              <a:rPr lang="zh-CN" altLang="en-US" sz="1600" b="1" i="0" dirty="0">
                <a:solidFill>
                  <a:schemeClr val="bg1"/>
                </a:solidFill>
                <a:effectLst/>
                <a:cs typeface="+mn-ea"/>
                <a:sym typeface="+mn-lt"/>
              </a:rPr>
              <a:t>在市场经济条件下，任何企业的任何经济行为无疑都存在着各种各样的风险，因此聪明而又稳健的企业家无不十分重视企业的风险管理。对于一个即将走入社会的大学生而言，其进行的创业活动所面临的风险，则更容易发生。</a:t>
            </a:r>
            <a:endParaRPr lang="zh-CN" altLang="en-US" sz="1600" b="1" i="0" dirty="0">
              <a:solidFill>
                <a:schemeClr val="bg1"/>
              </a:solidFill>
              <a:effectLst/>
              <a:cs typeface="+mn-ea"/>
              <a:sym typeface="+mn-lt"/>
            </a:endParaRPr>
          </a:p>
        </p:txBody>
      </p:sp>
      <p:sp>
        <p:nvSpPr>
          <p:cNvPr id="71" name="矩形 70"/>
          <p:cNvSpPr/>
          <p:nvPr/>
        </p:nvSpPr>
        <p:spPr>
          <a:xfrm>
            <a:off x="1322705" y="4691380"/>
            <a:ext cx="2324735" cy="100457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lnSpc>
                <a:spcPct val="110000"/>
              </a:lnSpc>
              <a:defRPr/>
            </a:pPr>
            <a:r>
              <a:rPr lang="zh-CN" altLang="en-US" b="1" dirty="0">
                <a:solidFill>
                  <a:schemeClr val="tx2"/>
                </a:solidFill>
                <a:cs typeface="+mn-ea"/>
                <a:sym typeface="+mn-lt"/>
              </a:rPr>
              <a:t>（一）创业者对不同创业组织形式的债务承担的法律责任不同</a:t>
            </a:r>
            <a:endParaRPr lang="zh-CN" altLang="en-US" b="1" dirty="0">
              <a:solidFill>
                <a:schemeClr val="tx2"/>
              </a:solidFill>
              <a:cs typeface="+mn-ea"/>
              <a:sym typeface="+mn-lt"/>
            </a:endParaRPr>
          </a:p>
        </p:txBody>
      </p:sp>
      <p:sp>
        <p:nvSpPr>
          <p:cNvPr id="73" name="矩形 72"/>
          <p:cNvSpPr/>
          <p:nvPr/>
        </p:nvSpPr>
        <p:spPr>
          <a:xfrm>
            <a:off x="4883150" y="4691380"/>
            <a:ext cx="2600325" cy="100457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lnSpc>
                <a:spcPct val="110000"/>
              </a:lnSpc>
              <a:defRPr/>
            </a:pPr>
            <a:r>
              <a:rPr lang="zh-CN" altLang="en-US" b="1" dirty="0">
                <a:solidFill>
                  <a:schemeClr val="tx2"/>
                </a:solidFill>
                <a:cs typeface="+mn-ea"/>
                <a:sym typeface="+mn-lt"/>
              </a:rPr>
              <a:t>（二）创业组织形式的选择应考虑到组织运行后的管理成本风险</a:t>
            </a:r>
            <a:endParaRPr lang="zh-CN" altLang="en-US" b="1" dirty="0">
              <a:solidFill>
                <a:schemeClr val="tx2"/>
              </a:solidFill>
              <a:cs typeface="+mn-ea"/>
              <a:sym typeface="+mn-lt"/>
            </a:endParaRPr>
          </a:p>
        </p:txBody>
      </p:sp>
      <p:sp>
        <p:nvSpPr>
          <p:cNvPr id="75" name="矩形 74"/>
          <p:cNvSpPr/>
          <p:nvPr/>
        </p:nvSpPr>
        <p:spPr>
          <a:xfrm>
            <a:off x="8719185" y="4691380"/>
            <a:ext cx="2206625" cy="100457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lnSpc>
                <a:spcPct val="110000"/>
              </a:lnSpc>
              <a:defRPr/>
            </a:pPr>
            <a:r>
              <a:rPr lang="zh-CN" altLang="en-US" b="1" dirty="0">
                <a:solidFill>
                  <a:schemeClr val="tx2"/>
                </a:solidFill>
                <a:cs typeface="+mn-ea"/>
                <a:sym typeface="+mn-lt"/>
              </a:rPr>
              <a:t>（三）在一些创业组织形式中存在着人为的风险</a:t>
            </a:r>
            <a:endParaRPr lang="zh-CN" altLang="en-US" b="1" dirty="0">
              <a:solidFill>
                <a:schemeClr val="tx2"/>
              </a:solidFill>
              <a:cs typeface="+mn-ea"/>
              <a:sym typeface="+mn-lt"/>
            </a:endParaRPr>
          </a:p>
        </p:txBody>
      </p:sp>
      <p:grpSp>
        <p:nvGrpSpPr>
          <p:cNvPr id="76" name="组合 75"/>
          <p:cNvGrpSpPr/>
          <p:nvPr/>
        </p:nvGrpSpPr>
        <p:grpSpPr>
          <a:xfrm>
            <a:off x="5783086" y="3957028"/>
            <a:ext cx="621705" cy="621705"/>
            <a:chOff x="5876164" y="3209164"/>
            <a:chExt cx="439673" cy="439673"/>
          </a:xfrm>
          <a:solidFill>
            <a:srgbClr val="006699"/>
          </a:solidFill>
        </p:grpSpPr>
        <p:sp>
          <p:nvSpPr>
            <p:cNvPr id="77" name="Oval 1316"/>
            <p:cNvSpPr>
              <a:spLocks noChangeArrowheads="1"/>
            </p:cNvSpPr>
            <p:nvPr/>
          </p:nvSpPr>
          <p:spPr bwMode="auto">
            <a:xfrm>
              <a:off x="5876164" y="3209164"/>
              <a:ext cx="439673" cy="439673"/>
            </a:xfrm>
            <a:prstGeom prst="ellipse">
              <a:avLst/>
            </a:prstGeom>
            <a:noFill/>
            <a:ln w="9525">
              <a:solidFill>
                <a:srgbClr val="006699"/>
              </a:solidFill>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schemeClr val="tx1">
                    <a:lumMod val="65000"/>
                    <a:lumOff val="35000"/>
                  </a:schemeClr>
                </a:solidFill>
                <a:cs typeface="+mn-ea"/>
                <a:sym typeface="+mn-lt"/>
              </a:endParaRPr>
            </a:p>
          </p:txBody>
        </p:sp>
        <p:sp>
          <p:nvSpPr>
            <p:cNvPr id="78" name="Freeform 1317"/>
            <p:cNvSpPr/>
            <p:nvPr/>
          </p:nvSpPr>
          <p:spPr bwMode="auto">
            <a:xfrm>
              <a:off x="6196374" y="3326164"/>
              <a:ext cx="64042" cy="64042"/>
            </a:xfrm>
            <a:custGeom>
              <a:avLst/>
              <a:gdLst>
                <a:gd name="T0" fmla="*/ 14 w 52"/>
                <a:gd name="T1" fmla="*/ 19 h 52"/>
                <a:gd name="T2" fmla="*/ 12 w 52"/>
                <a:gd name="T3" fmla="*/ 0 h 52"/>
                <a:gd name="T4" fmla="*/ 29 w 52"/>
                <a:gd name="T5" fmla="*/ 9 h 52"/>
                <a:gd name="T6" fmla="*/ 45 w 52"/>
                <a:gd name="T7" fmla="*/ 2 h 52"/>
                <a:gd name="T8" fmla="*/ 40 w 52"/>
                <a:gd name="T9" fmla="*/ 19 h 52"/>
                <a:gd name="T10" fmla="*/ 52 w 52"/>
                <a:gd name="T11" fmla="*/ 33 h 52"/>
                <a:gd name="T12" fmla="*/ 36 w 52"/>
                <a:gd name="T13" fmla="*/ 35 h 52"/>
                <a:gd name="T14" fmla="*/ 26 w 52"/>
                <a:gd name="T15" fmla="*/ 52 h 52"/>
                <a:gd name="T16" fmla="*/ 19 w 52"/>
                <a:gd name="T17" fmla="*/ 35 h 52"/>
                <a:gd name="T18" fmla="*/ 0 w 52"/>
                <a:gd name="T19" fmla="*/ 31 h 52"/>
                <a:gd name="T20" fmla="*/ 14 w 52"/>
                <a:gd name="T21" fmla="*/ 1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 h="52">
                  <a:moveTo>
                    <a:pt x="14" y="19"/>
                  </a:moveTo>
                  <a:lnTo>
                    <a:pt x="12" y="0"/>
                  </a:lnTo>
                  <a:lnTo>
                    <a:pt x="29" y="9"/>
                  </a:lnTo>
                  <a:lnTo>
                    <a:pt x="45" y="2"/>
                  </a:lnTo>
                  <a:lnTo>
                    <a:pt x="40" y="19"/>
                  </a:lnTo>
                  <a:lnTo>
                    <a:pt x="52" y="33"/>
                  </a:lnTo>
                  <a:lnTo>
                    <a:pt x="36" y="35"/>
                  </a:lnTo>
                  <a:lnTo>
                    <a:pt x="26" y="52"/>
                  </a:lnTo>
                  <a:lnTo>
                    <a:pt x="19" y="35"/>
                  </a:lnTo>
                  <a:lnTo>
                    <a:pt x="0" y="31"/>
                  </a:lnTo>
                  <a:lnTo>
                    <a:pt x="14"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79" name="Freeform 1318"/>
            <p:cNvSpPr/>
            <p:nvPr/>
          </p:nvSpPr>
          <p:spPr bwMode="auto">
            <a:xfrm>
              <a:off x="6232090" y="3454248"/>
              <a:ext cx="17242" cy="19705"/>
            </a:xfrm>
            <a:custGeom>
              <a:avLst/>
              <a:gdLst>
                <a:gd name="T0" fmla="*/ 14 w 14"/>
                <a:gd name="T1" fmla="*/ 14 h 16"/>
                <a:gd name="T2" fmla="*/ 9 w 14"/>
                <a:gd name="T3" fmla="*/ 12 h 16"/>
                <a:gd name="T4" fmla="*/ 4 w 14"/>
                <a:gd name="T5" fmla="*/ 16 h 16"/>
                <a:gd name="T6" fmla="*/ 4 w 14"/>
                <a:gd name="T7" fmla="*/ 12 h 16"/>
                <a:gd name="T8" fmla="*/ 0 w 14"/>
                <a:gd name="T9" fmla="*/ 9 h 16"/>
                <a:gd name="T10" fmla="*/ 4 w 14"/>
                <a:gd name="T11" fmla="*/ 7 h 16"/>
                <a:gd name="T12" fmla="*/ 4 w 14"/>
                <a:gd name="T13" fmla="*/ 0 h 16"/>
                <a:gd name="T14" fmla="*/ 9 w 14"/>
                <a:gd name="T15" fmla="*/ 5 h 16"/>
                <a:gd name="T16" fmla="*/ 14 w 14"/>
                <a:gd name="T17" fmla="*/ 5 h 16"/>
                <a:gd name="T18" fmla="*/ 11 w 14"/>
                <a:gd name="T19" fmla="*/ 9 h 16"/>
                <a:gd name="T20" fmla="*/ 14 w 14"/>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6">
                  <a:moveTo>
                    <a:pt x="14" y="14"/>
                  </a:moveTo>
                  <a:lnTo>
                    <a:pt x="9" y="12"/>
                  </a:lnTo>
                  <a:lnTo>
                    <a:pt x="4" y="16"/>
                  </a:lnTo>
                  <a:lnTo>
                    <a:pt x="4" y="12"/>
                  </a:lnTo>
                  <a:lnTo>
                    <a:pt x="0" y="9"/>
                  </a:lnTo>
                  <a:lnTo>
                    <a:pt x="4" y="7"/>
                  </a:lnTo>
                  <a:lnTo>
                    <a:pt x="4" y="0"/>
                  </a:lnTo>
                  <a:lnTo>
                    <a:pt x="9" y="5"/>
                  </a:lnTo>
                  <a:lnTo>
                    <a:pt x="14" y="5"/>
                  </a:lnTo>
                  <a:lnTo>
                    <a:pt x="11" y="9"/>
                  </a:lnTo>
                  <a:lnTo>
                    <a:pt x="14"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80" name="Freeform 1319"/>
            <p:cNvSpPr/>
            <p:nvPr/>
          </p:nvSpPr>
          <p:spPr bwMode="auto">
            <a:xfrm>
              <a:off x="6234554" y="3396364"/>
              <a:ext cx="43106" cy="40642"/>
            </a:xfrm>
            <a:custGeom>
              <a:avLst/>
              <a:gdLst>
                <a:gd name="T0" fmla="*/ 7 w 35"/>
                <a:gd name="T1" fmla="*/ 19 h 33"/>
                <a:gd name="T2" fmla="*/ 0 w 35"/>
                <a:gd name="T3" fmla="*/ 9 h 33"/>
                <a:gd name="T4" fmla="*/ 12 w 35"/>
                <a:gd name="T5" fmla="*/ 9 h 33"/>
                <a:gd name="T6" fmla="*/ 19 w 35"/>
                <a:gd name="T7" fmla="*/ 0 h 33"/>
                <a:gd name="T8" fmla="*/ 24 w 35"/>
                <a:gd name="T9" fmla="*/ 11 h 33"/>
                <a:gd name="T10" fmla="*/ 35 w 35"/>
                <a:gd name="T11" fmla="*/ 14 h 33"/>
                <a:gd name="T12" fmla="*/ 24 w 35"/>
                <a:gd name="T13" fmla="*/ 21 h 33"/>
                <a:gd name="T14" fmla="*/ 24 w 35"/>
                <a:gd name="T15" fmla="*/ 33 h 33"/>
                <a:gd name="T16" fmla="*/ 14 w 35"/>
                <a:gd name="T17" fmla="*/ 26 h 33"/>
                <a:gd name="T18" fmla="*/ 2 w 35"/>
                <a:gd name="T19" fmla="*/ 30 h 33"/>
                <a:gd name="T20" fmla="*/ 7 w 35"/>
                <a:gd name="T21" fmla="*/ 1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33">
                  <a:moveTo>
                    <a:pt x="7" y="19"/>
                  </a:moveTo>
                  <a:lnTo>
                    <a:pt x="0" y="9"/>
                  </a:lnTo>
                  <a:lnTo>
                    <a:pt x="12" y="9"/>
                  </a:lnTo>
                  <a:lnTo>
                    <a:pt x="19" y="0"/>
                  </a:lnTo>
                  <a:lnTo>
                    <a:pt x="24" y="11"/>
                  </a:lnTo>
                  <a:lnTo>
                    <a:pt x="35" y="14"/>
                  </a:lnTo>
                  <a:lnTo>
                    <a:pt x="24" y="21"/>
                  </a:lnTo>
                  <a:lnTo>
                    <a:pt x="24" y="33"/>
                  </a:lnTo>
                  <a:lnTo>
                    <a:pt x="14" y="26"/>
                  </a:lnTo>
                  <a:lnTo>
                    <a:pt x="2" y="30"/>
                  </a:lnTo>
                  <a:lnTo>
                    <a:pt x="7"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81" name="Freeform 1320"/>
            <p:cNvSpPr/>
            <p:nvPr/>
          </p:nvSpPr>
          <p:spPr bwMode="auto">
            <a:xfrm>
              <a:off x="6196374" y="3480111"/>
              <a:ext cx="14779" cy="14779"/>
            </a:xfrm>
            <a:custGeom>
              <a:avLst/>
              <a:gdLst>
                <a:gd name="T0" fmla="*/ 5 w 12"/>
                <a:gd name="T1" fmla="*/ 7 h 12"/>
                <a:gd name="T2" fmla="*/ 0 w 12"/>
                <a:gd name="T3" fmla="*/ 5 h 12"/>
                <a:gd name="T4" fmla="*/ 5 w 12"/>
                <a:gd name="T5" fmla="*/ 5 h 12"/>
                <a:gd name="T6" fmla="*/ 7 w 12"/>
                <a:gd name="T7" fmla="*/ 0 h 12"/>
                <a:gd name="T8" fmla="*/ 10 w 12"/>
                <a:gd name="T9" fmla="*/ 5 h 12"/>
                <a:gd name="T10" fmla="*/ 12 w 12"/>
                <a:gd name="T11" fmla="*/ 5 h 12"/>
                <a:gd name="T12" fmla="*/ 10 w 12"/>
                <a:gd name="T13" fmla="*/ 7 h 12"/>
                <a:gd name="T14" fmla="*/ 12 w 12"/>
                <a:gd name="T15" fmla="*/ 12 h 12"/>
                <a:gd name="T16" fmla="*/ 7 w 12"/>
                <a:gd name="T17" fmla="*/ 10 h 12"/>
                <a:gd name="T18" fmla="*/ 3 w 12"/>
                <a:gd name="T19" fmla="*/ 12 h 12"/>
                <a:gd name="T20" fmla="*/ 5 w 12"/>
                <a:gd name="T21"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12">
                  <a:moveTo>
                    <a:pt x="5" y="7"/>
                  </a:moveTo>
                  <a:lnTo>
                    <a:pt x="0" y="5"/>
                  </a:lnTo>
                  <a:lnTo>
                    <a:pt x="5" y="5"/>
                  </a:lnTo>
                  <a:lnTo>
                    <a:pt x="7" y="0"/>
                  </a:lnTo>
                  <a:lnTo>
                    <a:pt x="10" y="5"/>
                  </a:lnTo>
                  <a:lnTo>
                    <a:pt x="12" y="5"/>
                  </a:lnTo>
                  <a:lnTo>
                    <a:pt x="10" y="7"/>
                  </a:lnTo>
                  <a:lnTo>
                    <a:pt x="12" y="12"/>
                  </a:lnTo>
                  <a:lnTo>
                    <a:pt x="7" y="10"/>
                  </a:lnTo>
                  <a:lnTo>
                    <a:pt x="3" y="12"/>
                  </a:lnTo>
                  <a:lnTo>
                    <a:pt x="5"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82" name="Freeform 1321"/>
            <p:cNvSpPr/>
            <p:nvPr/>
          </p:nvSpPr>
          <p:spPr bwMode="auto">
            <a:xfrm>
              <a:off x="6147111" y="3285522"/>
              <a:ext cx="55421" cy="51726"/>
            </a:xfrm>
            <a:custGeom>
              <a:avLst/>
              <a:gdLst>
                <a:gd name="T0" fmla="*/ 17 w 45"/>
                <a:gd name="T1" fmla="*/ 12 h 42"/>
                <a:gd name="T2" fmla="*/ 26 w 45"/>
                <a:gd name="T3" fmla="*/ 0 h 42"/>
                <a:gd name="T4" fmla="*/ 31 w 45"/>
                <a:gd name="T5" fmla="*/ 14 h 42"/>
                <a:gd name="T6" fmla="*/ 45 w 45"/>
                <a:gd name="T7" fmla="*/ 19 h 42"/>
                <a:gd name="T8" fmla="*/ 33 w 45"/>
                <a:gd name="T9" fmla="*/ 28 h 42"/>
                <a:gd name="T10" fmla="*/ 35 w 45"/>
                <a:gd name="T11" fmla="*/ 42 h 42"/>
                <a:gd name="T12" fmla="*/ 21 w 45"/>
                <a:gd name="T13" fmla="*/ 35 h 42"/>
                <a:gd name="T14" fmla="*/ 7 w 45"/>
                <a:gd name="T15" fmla="*/ 40 h 42"/>
                <a:gd name="T16" fmla="*/ 12 w 45"/>
                <a:gd name="T17" fmla="*/ 26 h 42"/>
                <a:gd name="T18" fmla="*/ 0 w 45"/>
                <a:gd name="T19" fmla="*/ 14 h 42"/>
                <a:gd name="T20" fmla="*/ 17 w 45"/>
                <a:gd name="T21"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2">
                  <a:moveTo>
                    <a:pt x="17" y="12"/>
                  </a:moveTo>
                  <a:lnTo>
                    <a:pt x="26" y="0"/>
                  </a:lnTo>
                  <a:lnTo>
                    <a:pt x="31" y="14"/>
                  </a:lnTo>
                  <a:lnTo>
                    <a:pt x="45" y="19"/>
                  </a:lnTo>
                  <a:lnTo>
                    <a:pt x="33" y="28"/>
                  </a:lnTo>
                  <a:lnTo>
                    <a:pt x="35" y="42"/>
                  </a:lnTo>
                  <a:lnTo>
                    <a:pt x="21" y="35"/>
                  </a:lnTo>
                  <a:lnTo>
                    <a:pt x="7" y="40"/>
                  </a:lnTo>
                  <a:lnTo>
                    <a:pt x="12" y="26"/>
                  </a:lnTo>
                  <a:lnTo>
                    <a:pt x="0" y="14"/>
                  </a:lnTo>
                  <a:lnTo>
                    <a:pt x="17"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83" name="Freeform 1322"/>
            <p:cNvSpPr/>
            <p:nvPr/>
          </p:nvSpPr>
          <p:spPr bwMode="auto">
            <a:xfrm>
              <a:off x="6091691" y="3313849"/>
              <a:ext cx="44337" cy="44337"/>
            </a:xfrm>
            <a:custGeom>
              <a:avLst/>
              <a:gdLst>
                <a:gd name="T0" fmla="*/ 33 w 36"/>
                <a:gd name="T1" fmla="*/ 5 h 36"/>
                <a:gd name="T2" fmla="*/ 28 w 36"/>
                <a:gd name="T3" fmla="*/ 17 h 36"/>
                <a:gd name="T4" fmla="*/ 36 w 36"/>
                <a:gd name="T5" fmla="*/ 29 h 36"/>
                <a:gd name="T6" fmla="*/ 21 w 36"/>
                <a:gd name="T7" fmla="*/ 26 h 36"/>
                <a:gd name="T8" fmla="*/ 14 w 36"/>
                <a:gd name="T9" fmla="*/ 36 h 36"/>
                <a:gd name="T10" fmla="*/ 12 w 36"/>
                <a:gd name="T11" fmla="*/ 24 h 36"/>
                <a:gd name="T12" fmla="*/ 0 w 36"/>
                <a:gd name="T13" fmla="*/ 19 h 36"/>
                <a:gd name="T14" fmla="*/ 12 w 36"/>
                <a:gd name="T15" fmla="*/ 12 h 36"/>
                <a:gd name="T16" fmla="*/ 12 w 36"/>
                <a:gd name="T17" fmla="*/ 0 h 36"/>
                <a:gd name="T18" fmla="*/ 21 w 36"/>
                <a:gd name="T19" fmla="*/ 10 h 36"/>
                <a:gd name="T20" fmla="*/ 33 w 36"/>
                <a:gd name="T21" fmla="*/ 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36">
                  <a:moveTo>
                    <a:pt x="33" y="5"/>
                  </a:moveTo>
                  <a:lnTo>
                    <a:pt x="28" y="17"/>
                  </a:lnTo>
                  <a:lnTo>
                    <a:pt x="36" y="29"/>
                  </a:lnTo>
                  <a:lnTo>
                    <a:pt x="21" y="26"/>
                  </a:lnTo>
                  <a:lnTo>
                    <a:pt x="14" y="36"/>
                  </a:lnTo>
                  <a:lnTo>
                    <a:pt x="12" y="24"/>
                  </a:lnTo>
                  <a:lnTo>
                    <a:pt x="0" y="19"/>
                  </a:lnTo>
                  <a:lnTo>
                    <a:pt x="12" y="12"/>
                  </a:lnTo>
                  <a:lnTo>
                    <a:pt x="12" y="0"/>
                  </a:lnTo>
                  <a:lnTo>
                    <a:pt x="21" y="10"/>
                  </a:lnTo>
                  <a:lnTo>
                    <a:pt x="33"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84" name="Freeform 1323"/>
            <p:cNvSpPr/>
            <p:nvPr/>
          </p:nvSpPr>
          <p:spPr bwMode="auto">
            <a:xfrm>
              <a:off x="6083069" y="3369269"/>
              <a:ext cx="17242" cy="20937"/>
            </a:xfrm>
            <a:custGeom>
              <a:avLst/>
              <a:gdLst>
                <a:gd name="T0" fmla="*/ 9 w 14"/>
                <a:gd name="T1" fmla="*/ 12 h 17"/>
                <a:gd name="T2" fmla="*/ 7 w 14"/>
                <a:gd name="T3" fmla="*/ 17 h 17"/>
                <a:gd name="T4" fmla="*/ 5 w 14"/>
                <a:gd name="T5" fmla="*/ 10 h 17"/>
                <a:gd name="T6" fmla="*/ 0 w 14"/>
                <a:gd name="T7" fmla="*/ 10 h 17"/>
                <a:gd name="T8" fmla="*/ 5 w 14"/>
                <a:gd name="T9" fmla="*/ 5 h 17"/>
                <a:gd name="T10" fmla="*/ 5 w 14"/>
                <a:gd name="T11" fmla="*/ 0 h 17"/>
                <a:gd name="T12" fmla="*/ 9 w 14"/>
                <a:gd name="T13" fmla="*/ 5 h 17"/>
                <a:gd name="T14" fmla="*/ 14 w 14"/>
                <a:gd name="T15" fmla="*/ 3 h 17"/>
                <a:gd name="T16" fmla="*/ 12 w 14"/>
                <a:gd name="T17" fmla="*/ 7 h 17"/>
                <a:gd name="T18" fmla="*/ 14 w 14"/>
                <a:gd name="T19" fmla="*/ 12 h 17"/>
                <a:gd name="T20" fmla="*/ 9 w 14"/>
                <a:gd name="T21"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7">
                  <a:moveTo>
                    <a:pt x="9" y="12"/>
                  </a:moveTo>
                  <a:lnTo>
                    <a:pt x="7" y="17"/>
                  </a:lnTo>
                  <a:lnTo>
                    <a:pt x="5" y="10"/>
                  </a:lnTo>
                  <a:lnTo>
                    <a:pt x="0" y="10"/>
                  </a:lnTo>
                  <a:lnTo>
                    <a:pt x="5" y="5"/>
                  </a:lnTo>
                  <a:lnTo>
                    <a:pt x="5" y="0"/>
                  </a:lnTo>
                  <a:lnTo>
                    <a:pt x="9" y="5"/>
                  </a:lnTo>
                  <a:lnTo>
                    <a:pt x="14" y="3"/>
                  </a:lnTo>
                  <a:lnTo>
                    <a:pt x="12" y="7"/>
                  </a:lnTo>
                  <a:lnTo>
                    <a:pt x="14" y="12"/>
                  </a:lnTo>
                  <a:lnTo>
                    <a:pt x="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85" name="Freeform 1324"/>
            <p:cNvSpPr/>
            <p:nvPr/>
          </p:nvSpPr>
          <p:spPr bwMode="auto">
            <a:xfrm>
              <a:off x="6001785" y="3488733"/>
              <a:ext cx="142863" cy="91137"/>
            </a:xfrm>
            <a:custGeom>
              <a:avLst/>
              <a:gdLst>
                <a:gd name="T0" fmla="*/ 49 w 49"/>
                <a:gd name="T1" fmla="*/ 18 h 31"/>
                <a:gd name="T2" fmla="*/ 36 w 49"/>
                <a:gd name="T3" fmla="*/ 31 h 31"/>
                <a:gd name="T4" fmla="*/ 13 w 49"/>
                <a:gd name="T5" fmla="*/ 31 h 31"/>
                <a:gd name="T6" fmla="*/ 0 w 49"/>
                <a:gd name="T7" fmla="*/ 18 h 31"/>
                <a:gd name="T8" fmla="*/ 0 w 49"/>
                <a:gd name="T9" fmla="*/ 0 h 31"/>
                <a:gd name="T10" fmla="*/ 25 w 49"/>
                <a:gd name="T11" fmla="*/ 1 h 31"/>
                <a:gd name="T12" fmla="*/ 49 w 49"/>
                <a:gd name="T13" fmla="*/ 0 h 31"/>
                <a:gd name="T14" fmla="*/ 49 w 49"/>
                <a:gd name="T15" fmla="*/ 18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1">
                  <a:moveTo>
                    <a:pt x="49" y="18"/>
                  </a:moveTo>
                  <a:cubicBezTo>
                    <a:pt x="49" y="25"/>
                    <a:pt x="43" y="31"/>
                    <a:pt x="36" y="31"/>
                  </a:cubicBezTo>
                  <a:cubicBezTo>
                    <a:pt x="13" y="31"/>
                    <a:pt x="13" y="31"/>
                    <a:pt x="13" y="31"/>
                  </a:cubicBezTo>
                  <a:cubicBezTo>
                    <a:pt x="6" y="31"/>
                    <a:pt x="0" y="25"/>
                    <a:pt x="0" y="18"/>
                  </a:cubicBezTo>
                  <a:cubicBezTo>
                    <a:pt x="0" y="0"/>
                    <a:pt x="0" y="0"/>
                    <a:pt x="0" y="0"/>
                  </a:cubicBezTo>
                  <a:cubicBezTo>
                    <a:pt x="8" y="1"/>
                    <a:pt x="16" y="1"/>
                    <a:pt x="25" y="1"/>
                  </a:cubicBezTo>
                  <a:cubicBezTo>
                    <a:pt x="33" y="1"/>
                    <a:pt x="41" y="1"/>
                    <a:pt x="49" y="0"/>
                  </a:cubicBezTo>
                  <a:lnTo>
                    <a:pt x="49"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86" name="Freeform 1325"/>
            <p:cNvSpPr>
              <a:spLocks noEditPoints="1"/>
            </p:cNvSpPr>
            <p:nvPr/>
          </p:nvSpPr>
          <p:spPr bwMode="auto">
            <a:xfrm>
              <a:off x="5916807" y="3409912"/>
              <a:ext cx="311589" cy="73895"/>
            </a:xfrm>
            <a:custGeom>
              <a:avLst/>
              <a:gdLst>
                <a:gd name="T0" fmla="*/ 82 w 107"/>
                <a:gd name="T1" fmla="*/ 12 h 25"/>
                <a:gd name="T2" fmla="*/ 54 w 107"/>
                <a:gd name="T3" fmla="*/ 5 h 25"/>
                <a:gd name="T4" fmla="*/ 25 w 107"/>
                <a:gd name="T5" fmla="*/ 12 h 25"/>
                <a:gd name="T6" fmla="*/ 54 w 107"/>
                <a:gd name="T7" fmla="*/ 19 h 25"/>
                <a:gd name="T8" fmla="*/ 82 w 107"/>
                <a:gd name="T9" fmla="*/ 12 h 25"/>
                <a:gd name="T10" fmla="*/ 54 w 107"/>
                <a:gd name="T11" fmla="*/ 0 h 25"/>
                <a:gd name="T12" fmla="*/ 107 w 107"/>
                <a:gd name="T13" fmla="*/ 12 h 25"/>
                <a:gd name="T14" fmla="*/ 54 w 107"/>
                <a:gd name="T15" fmla="*/ 25 h 25"/>
                <a:gd name="T16" fmla="*/ 0 w 107"/>
                <a:gd name="T17" fmla="*/ 12 h 25"/>
                <a:gd name="T18" fmla="*/ 54 w 107"/>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 h="25">
                  <a:moveTo>
                    <a:pt x="82" y="12"/>
                  </a:moveTo>
                  <a:cubicBezTo>
                    <a:pt x="82" y="8"/>
                    <a:pt x="70" y="5"/>
                    <a:pt x="54" y="5"/>
                  </a:cubicBezTo>
                  <a:cubicBezTo>
                    <a:pt x="38" y="5"/>
                    <a:pt x="25" y="8"/>
                    <a:pt x="25" y="12"/>
                  </a:cubicBezTo>
                  <a:cubicBezTo>
                    <a:pt x="25" y="16"/>
                    <a:pt x="38" y="19"/>
                    <a:pt x="54" y="19"/>
                  </a:cubicBezTo>
                  <a:cubicBezTo>
                    <a:pt x="70" y="19"/>
                    <a:pt x="82" y="16"/>
                    <a:pt x="82" y="12"/>
                  </a:cubicBezTo>
                  <a:close/>
                  <a:moveTo>
                    <a:pt x="54" y="0"/>
                  </a:moveTo>
                  <a:cubicBezTo>
                    <a:pt x="83" y="0"/>
                    <a:pt x="107" y="5"/>
                    <a:pt x="107" y="12"/>
                  </a:cubicBezTo>
                  <a:cubicBezTo>
                    <a:pt x="107" y="19"/>
                    <a:pt x="83" y="25"/>
                    <a:pt x="54" y="25"/>
                  </a:cubicBezTo>
                  <a:cubicBezTo>
                    <a:pt x="24" y="25"/>
                    <a:pt x="0" y="19"/>
                    <a:pt x="0" y="12"/>
                  </a:cubicBezTo>
                  <a:cubicBezTo>
                    <a:pt x="0" y="5"/>
                    <a:pt x="24" y="0"/>
                    <a:pt x="5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grpSp>
      <p:grpSp>
        <p:nvGrpSpPr>
          <p:cNvPr id="87" name="组合 86"/>
          <p:cNvGrpSpPr/>
          <p:nvPr/>
        </p:nvGrpSpPr>
        <p:grpSpPr>
          <a:xfrm>
            <a:off x="9478845" y="3957028"/>
            <a:ext cx="621705" cy="621705"/>
            <a:chOff x="5876164" y="3209164"/>
            <a:chExt cx="439673" cy="439673"/>
          </a:xfrm>
          <a:solidFill>
            <a:srgbClr val="006699"/>
          </a:solidFill>
        </p:grpSpPr>
        <p:sp>
          <p:nvSpPr>
            <p:cNvPr id="88" name="Oval 1179"/>
            <p:cNvSpPr>
              <a:spLocks noChangeArrowheads="1"/>
            </p:cNvSpPr>
            <p:nvPr/>
          </p:nvSpPr>
          <p:spPr bwMode="auto">
            <a:xfrm>
              <a:off x="5876164" y="3209164"/>
              <a:ext cx="439673" cy="439673"/>
            </a:xfrm>
            <a:prstGeom prst="ellipse">
              <a:avLst/>
            </a:prstGeom>
            <a:noFill/>
            <a:ln w="9525">
              <a:solidFill>
                <a:srgbClr val="006699"/>
              </a:solidFill>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89" name="Freeform 1180"/>
            <p:cNvSpPr/>
            <p:nvPr/>
          </p:nvSpPr>
          <p:spPr bwMode="auto">
            <a:xfrm>
              <a:off x="6134795" y="3439469"/>
              <a:ext cx="46800" cy="61579"/>
            </a:xfrm>
            <a:custGeom>
              <a:avLst/>
              <a:gdLst>
                <a:gd name="T0" fmla="*/ 9 w 16"/>
                <a:gd name="T1" fmla="*/ 16 h 21"/>
                <a:gd name="T2" fmla="*/ 0 w 16"/>
                <a:gd name="T3" fmla="*/ 17 h 21"/>
                <a:gd name="T4" fmla="*/ 2 w 16"/>
                <a:gd name="T5" fmla="*/ 12 h 21"/>
                <a:gd name="T6" fmla="*/ 6 w 16"/>
                <a:gd name="T7" fmla="*/ 7 h 21"/>
                <a:gd name="T8" fmla="*/ 4 w 16"/>
                <a:gd name="T9" fmla="*/ 5 h 21"/>
                <a:gd name="T10" fmla="*/ 10 w 16"/>
                <a:gd name="T11" fmla="*/ 0 h 21"/>
                <a:gd name="T12" fmla="*/ 16 w 16"/>
                <a:gd name="T13" fmla="*/ 2 h 21"/>
                <a:gd name="T14" fmla="*/ 14 w 16"/>
                <a:gd name="T15" fmla="*/ 8 h 21"/>
                <a:gd name="T16" fmla="*/ 9 w 16"/>
                <a:gd name="T17" fmla="*/ 1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1">
                  <a:moveTo>
                    <a:pt x="9" y="16"/>
                  </a:moveTo>
                  <a:cubicBezTo>
                    <a:pt x="7" y="21"/>
                    <a:pt x="0" y="17"/>
                    <a:pt x="0" y="17"/>
                  </a:cubicBezTo>
                  <a:cubicBezTo>
                    <a:pt x="2" y="12"/>
                    <a:pt x="2" y="12"/>
                    <a:pt x="2" y="12"/>
                  </a:cubicBezTo>
                  <a:cubicBezTo>
                    <a:pt x="6" y="7"/>
                    <a:pt x="6" y="7"/>
                    <a:pt x="6" y="7"/>
                  </a:cubicBezTo>
                  <a:cubicBezTo>
                    <a:pt x="4" y="5"/>
                    <a:pt x="4" y="5"/>
                    <a:pt x="4" y="5"/>
                  </a:cubicBezTo>
                  <a:cubicBezTo>
                    <a:pt x="10" y="0"/>
                    <a:pt x="10" y="0"/>
                    <a:pt x="10" y="0"/>
                  </a:cubicBezTo>
                  <a:cubicBezTo>
                    <a:pt x="16" y="2"/>
                    <a:pt x="16" y="2"/>
                    <a:pt x="16" y="2"/>
                  </a:cubicBezTo>
                  <a:cubicBezTo>
                    <a:pt x="16" y="2"/>
                    <a:pt x="16" y="8"/>
                    <a:pt x="14" y="8"/>
                  </a:cubicBezTo>
                  <a:cubicBezTo>
                    <a:pt x="12" y="8"/>
                    <a:pt x="9" y="16"/>
                    <a:pt x="9"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90" name="Freeform 1181"/>
            <p:cNvSpPr/>
            <p:nvPr/>
          </p:nvSpPr>
          <p:spPr bwMode="auto">
            <a:xfrm>
              <a:off x="6123711" y="3305227"/>
              <a:ext cx="128084" cy="251242"/>
            </a:xfrm>
            <a:custGeom>
              <a:avLst/>
              <a:gdLst>
                <a:gd name="T0" fmla="*/ 8 w 44"/>
                <a:gd name="T1" fmla="*/ 19 h 86"/>
                <a:gd name="T2" fmla="*/ 1 w 44"/>
                <a:gd name="T3" fmla="*/ 0 h 86"/>
                <a:gd name="T4" fmla="*/ 44 w 44"/>
                <a:gd name="T5" fmla="*/ 43 h 86"/>
                <a:gd name="T6" fmla="*/ 1 w 44"/>
                <a:gd name="T7" fmla="*/ 86 h 86"/>
                <a:gd name="T8" fmla="*/ 11 w 44"/>
                <a:gd name="T9" fmla="*/ 74 h 86"/>
                <a:gd name="T10" fmla="*/ 15 w 44"/>
                <a:gd name="T11" fmla="*/ 74 h 86"/>
                <a:gd name="T12" fmla="*/ 25 w 44"/>
                <a:gd name="T13" fmla="*/ 74 h 86"/>
                <a:gd name="T14" fmla="*/ 32 w 44"/>
                <a:gd name="T15" fmla="*/ 66 h 86"/>
                <a:gd name="T16" fmla="*/ 35 w 44"/>
                <a:gd name="T17" fmla="*/ 55 h 86"/>
                <a:gd name="T18" fmla="*/ 29 w 44"/>
                <a:gd name="T19" fmla="*/ 41 h 86"/>
                <a:gd name="T20" fmla="*/ 9 w 44"/>
                <a:gd name="T21" fmla="*/ 39 h 86"/>
                <a:gd name="T22" fmla="*/ 6 w 44"/>
                <a:gd name="T23" fmla="*/ 27 h 86"/>
                <a:gd name="T24" fmla="*/ 16 w 44"/>
                <a:gd name="T25" fmla="*/ 19 h 86"/>
                <a:gd name="T26" fmla="*/ 8 w 44"/>
                <a:gd name="T27" fmla="*/ 19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86">
                  <a:moveTo>
                    <a:pt x="8" y="19"/>
                  </a:moveTo>
                  <a:cubicBezTo>
                    <a:pt x="6" y="20"/>
                    <a:pt x="1" y="0"/>
                    <a:pt x="1" y="0"/>
                  </a:cubicBezTo>
                  <a:cubicBezTo>
                    <a:pt x="25" y="0"/>
                    <a:pt x="44" y="19"/>
                    <a:pt x="44" y="43"/>
                  </a:cubicBezTo>
                  <a:cubicBezTo>
                    <a:pt x="44" y="66"/>
                    <a:pt x="25" y="86"/>
                    <a:pt x="1" y="86"/>
                  </a:cubicBezTo>
                  <a:cubicBezTo>
                    <a:pt x="1" y="86"/>
                    <a:pt x="6" y="78"/>
                    <a:pt x="11" y="74"/>
                  </a:cubicBezTo>
                  <a:cubicBezTo>
                    <a:pt x="15" y="71"/>
                    <a:pt x="15" y="74"/>
                    <a:pt x="15" y="74"/>
                  </a:cubicBezTo>
                  <a:cubicBezTo>
                    <a:pt x="25" y="74"/>
                    <a:pt x="25" y="74"/>
                    <a:pt x="25" y="74"/>
                  </a:cubicBezTo>
                  <a:cubicBezTo>
                    <a:pt x="25" y="74"/>
                    <a:pt x="31" y="69"/>
                    <a:pt x="32" y="66"/>
                  </a:cubicBezTo>
                  <a:cubicBezTo>
                    <a:pt x="32" y="63"/>
                    <a:pt x="33" y="58"/>
                    <a:pt x="35" y="55"/>
                  </a:cubicBezTo>
                  <a:cubicBezTo>
                    <a:pt x="37" y="51"/>
                    <a:pt x="29" y="47"/>
                    <a:pt x="29" y="41"/>
                  </a:cubicBezTo>
                  <a:cubicBezTo>
                    <a:pt x="29" y="35"/>
                    <a:pt x="14" y="37"/>
                    <a:pt x="9" y="39"/>
                  </a:cubicBezTo>
                  <a:cubicBezTo>
                    <a:pt x="4" y="40"/>
                    <a:pt x="0" y="24"/>
                    <a:pt x="6" y="27"/>
                  </a:cubicBezTo>
                  <a:cubicBezTo>
                    <a:pt x="13" y="30"/>
                    <a:pt x="15" y="26"/>
                    <a:pt x="16" y="19"/>
                  </a:cubicBezTo>
                  <a:cubicBezTo>
                    <a:pt x="17" y="13"/>
                    <a:pt x="11" y="19"/>
                    <a:pt x="8"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91" name="Freeform 1182"/>
            <p:cNvSpPr>
              <a:spLocks noEditPoints="1"/>
            </p:cNvSpPr>
            <p:nvPr/>
          </p:nvSpPr>
          <p:spPr bwMode="auto">
            <a:xfrm>
              <a:off x="5942669" y="3279364"/>
              <a:ext cx="174884" cy="299273"/>
            </a:xfrm>
            <a:custGeom>
              <a:avLst/>
              <a:gdLst>
                <a:gd name="T0" fmla="*/ 25 w 60"/>
                <a:gd name="T1" fmla="*/ 30 h 103"/>
                <a:gd name="T2" fmla="*/ 5 w 60"/>
                <a:gd name="T3" fmla="*/ 52 h 103"/>
                <a:gd name="T4" fmla="*/ 25 w 60"/>
                <a:gd name="T5" fmla="*/ 74 h 103"/>
                <a:gd name="T6" fmla="*/ 20 w 60"/>
                <a:gd name="T7" fmla="*/ 52 h 103"/>
                <a:gd name="T8" fmla="*/ 25 w 60"/>
                <a:gd name="T9" fmla="*/ 30 h 103"/>
                <a:gd name="T10" fmla="*/ 51 w 60"/>
                <a:gd name="T11" fmla="*/ 103 h 103"/>
                <a:gd name="T12" fmla="*/ 0 w 60"/>
                <a:gd name="T13" fmla="*/ 52 h 103"/>
                <a:gd name="T14" fmla="*/ 0 w 60"/>
                <a:gd name="T15" fmla="*/ 52 h 103"/>
                <a:gd name="T16" fmla="*/ 0 w 60"/>
                <a:gd name="T17" fmla="*/ 52 h 103"/>
                <a:gd name="T18" fmla="*/ 51 w 60"/>
                <a:gd name="T19" fmla="*/ 0 h 103"/>
                <a:gd name="T20" fmla="*/ 60 w 60"/>
                <a:gd name="T21" fmla="*/ 1 h 103"/>
                <a:gd name="T22" fmla="*/ 60 w 60"/>
                <a:gd name="T23" fmla="*/ 2 h 103"/>
                <a:gd name="T24" fmla="*/ 60 w 60"/>
                <a:gd name="T25" fmla="*/ 6 h 103"/>
                <a:gd name="T26" fmla="*/ 60 w 60"/>
                <a:gd name="T27" fmla="*/ 7 h 103"/>
                <a:gd name="T28" fmla="*/ 37 w 60"/>
                <a:gd name="T29" fmla="*/ 21 h 103"/>
                <a:gd name="T30" fmla="*/ 48 w 60"/>
                <a:gd name="T31" fmla="*/ 19 h 103"/>
                <a:gd name="T32" fmla="*/ 60 w 60"/>
                <a:gd name="T33" fmla="*/ 21 h 103"/>
                <a:gd name="T34" fmla="*/ 60 w 60"/>
                <a:gd name="T35" fmla="*/ 26 h 103"/>
                <a:gd name="T36" fmla="*/ 47 w 60"/>
                <a:gd name="T37" fmla="*/ 24 h 103"/>
                <a:gd name="T38" fmla="*/ 32 w 60"/>
                <a:gd name="T39" fmla="*/ 27 h 103"/>
                <a:gd name="T40" fmla="*/ 25 w 60"/>
                <a:gd name="T41" fmla="*/ 52 h 103"/>
                <a:gd name="T42" fmla="*/ 32 w 60"/>
                <a:gd name="T43" fmla="*/ 77 h 103"/>
                <a:gd name="T44" fmla="*/ 47 w 60"/>
                <a:gd name="T45" fmla="*/ 79 h 103"/>
                <a:gd name="T46" fmla="*/ 60 w 60"/>
                <a:gd name="T47" fmla="*/ 78 h 103"/>
                <a:gd name="T48" fmla="*/ 60 w 60"/>
                <a:gd name="T49" fmla="*/ 83 h 103"/>
                <a:gd name="T50" fmla="*/ 48 w 60"/>
                <a:gd name="T51" fmla="*/ 84 h 103"/>
                <a:gd name="T52" fmla="*/ 37 w 60"/>
                <a:gd name="T53" fmla="*/ 83 h 103"/>
                <a:gd name="T54" fmla="*/ 60 w 60"/>
                <a:gd name="T55" fmla="*/ 97 h 103"/>
                <a:gd name="T56" fmla="*/ 60 w 60"/>
                <a:gd name="T57" fmla="*/ 98 h 103"/>
                <a:gd name="T58" fmla="*/ 60 w 60"/>
                <a:gd name="T59" fmla="*/ 102 h 103"/>
                <a:gd name="T60" fmla="*/ 60 w 60"/>
                <a:gd name="T61" fmla="*/ 103 h 103"/>
                <a:gd name="T62" fmla="*/ 51 w 60"/>
                <a:gd name="T63" fmla="*/ 103 h 103"/>
                <a:gd name="T64" fmla="*/ 50 w 60"/>
                <a:gd name="T65" fmla="*/ 5 h 103"/>
                <a:gd name="T66" fmla="*/ 6 w 60"/>
                <a:gd name="T67" fmla="*/ 41 h 103"/>
                <a:gd name="T68" fmla="*/ 29 w 60"/>
                <a:gd name="T69" fmla="*/ 23 h 103"/>
                <a:gd name="T70" fmla="*/ 50 w 60"/>
                <a:gd name="T71" fmla="*/ 5 h 103"/>
                <a:gd name="T72" fmla="*/ 50 w 60"/>
                <a:gd name="T73" fmla="*/ 99 h 103"/>
                <a:gd name="T74" fmla="*/ 29 w 60"/>
                <a:gd name="T75" fmla="*/ 81 h 103"/>
                <a:gd name="T76" fmla="*/ 6 w 60"/>
                <a:gd name="T77" fmla="*/ 62 h 103"/>
                <a:gd name="T78" fmla="*/ 50 w 60"/>
                <a:gd name="T79" fmla="*/ 9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103">
                  <a:moveTo>
                    <a:pt x="25" y="30"/>
                  </a:moveTo>
                  <a:cubicBezTo>
                    <a:pt x="16" y="35"/>
                    <a:pt x="9" y="42"/>
                    <a:pt x="5" y="52"/>
                  </a:cubicBezTo>
                  <a:cubicBezTo>
                    <a:pt x="9" y="61"/>
                    <a:pt x="16" y="69"/>
                    <a:pt x="25" y="74"/>
                  </a:cubicBezTo>
                  <a:cubicBezTo>
                    <a:pt x="22" y="67"/>
                    <a:pt x="20" y="60"/>
                    <a:pt x="20" y="52"/>
                  </a:cubicBezTo>
                  <a:cubicBezTo>
                    <a:pt x="20" y="44"/>
                    <a:pt x="22" y="36"/>
                    <a:pt x="25" y="30"/>
                  </a:cubicBezTo>
                  <a:close/>
                  <a:moveTo>
                    <a:pt x="51" y="103"/>
                  </a:moveTo>
                  <a:cubicBezTo>
                    <a:pt x="23" y="103"/>
                    <a:pt x="0" y="80"/>
                    <a:pt x="0" y="52"/>
                  </a:cubicBezTo>
                  <a:cubicBezTo>
                    <a:pt x="0" y="52"/>
                    <a:pt x="0" y="52"/>
                    <a:pt x="0" y="52"/>
                  </a:cubicBezTo>
                  <a:cubicBezTo>
                    <a:pt x="0" y="52"/>
                    <a:pt x="0" y="52"/>
                    <a:pt x="0" y="52"/>
                  </a:cubicBezTo>
                  <a:cubicBezTo>
                    <a:pt x="0" y="23"/>
                    <a:pt x="23" y="0"/>
                    <a:pt x="51" y="0"/>
                  </a:cubicBezTo>
                  <a:cubicBezTo>
                    <a:pt x="54" y="0"/>
                    <a:pt x="57" y="0"/>
                    <a:pt x="60" y="1"/>
                  </a:cubicBezTo>
                  <a:cubicBezTo>
                    <a:pt x="60" y="2"/>
                    <a:pt x="60" y="2"/>
                    <a:pt x="60" y="2"/>
                  </a:cubicBezTo>
                  <a:cubicBezTo>
                    <a:pt x="60" y="6"/>
                    <a:pt x="60" y="6"/>
                    <a:pt x="60" y="6"/>
                  </a:cubicBezTo>
                  <a:cubicBezTo>
                    <a:pt x="60" y="7"/>
                    <a:pt x="60" y="7"/>
                    <a:pt x="60" y="7"/>
                  </a:cubicBezTo>
                  <a:cubicBezTo>
                    <a:pt x="51" y="9"/>
                    <a:pt x="43" y="14"/>
                    <a:pt x="37" y="21"/>
                  </a:cubicBezTo>
                  <a:cubicBezTo>
                    <a:pt x="40" y="20"/>
                    <a:pt x="44" y="19"/>
                    <a:pt x="48" y="19"/>
                  </a:cubicBezTo>
                  <a:cubicBezTo>
                    <a:pt x="52" y="19"/>
                    <a:pt x="56" y="20"/>
                    <a:pt x="60" y="21"/>
                  </a:cubicBezTo>
                  <a:cubicBezTo>
                    <a:pt x="60" y="26"/>
                    <a:pt x="60" y="26"/>
                    <a:pt x="60" y="26"/>
                  </a:cubicBezTo>
                  <a:cubicBezTo>
                    <a:pt x="56" y="25"/>
                    <a:pt x="52" y="24"/>
                    <a:pt x="47" y="24"/>
                  </a:cubicBezTo>
                  <a:cubicBezTo>
                    <a:pt x="42" y="24"/>
                    <a:pt x="37" y="25"/>
                    <a:pt x="32" y="27"/>
                  </a:cubicBezTo>
                  <a:cubicBezTo>
                    <a:pt x="28" y="34"/>
                    <a:pt x="25" y="43"/>
                    <a:pt x="25" y="52"/>
                  </a:cubicBezTo>
                  <a:cubicBezTo>
                    <a:pt x="25" y="61"/>
                    <a:pt x="28" y="70"/>
                    <a:pt x="32" y="77"/>
                  </a:cubicBezTo>
                  <a:cubicBezTo>
                    <a:pt x="37" y="79"/>
                    <a:pt x="42" y="79"/>
                    <a:pt x="47" y="79"/>
                  </a:cubicBezTo>
                  <a:cubicBezTo>
                    <a:pt x="52" y="79"/>
                    <a:pt x="56" y="79"/>
                    <a:pt x="60" y="78"/>
                  </a:cubicBezTo>
                  <a:cubicBezTo>
                    <a:pt x="60" y="83"/>
                    <a:pt x="60" y="83"/>
                    <a:pt x="60" y="83"/>
                  </a:cubicBezTo>
                  <a:cubicBezTo>
                    <a:pt x="56" y="84"/>
                    <a:pt x="52" y="84"/>
                    <a:pt x="48" y="84"/>
                  </a:cubicBezTo>
                  <a:cubicBezTo>
                    <a:pt x="44" y="84"/>
                    <a:pt x="40" y="84"/>
                    <a:pt x="37" y="83"/>
                  </a:cubicBezTo>
                  <a:cubicBezTo>
                    <a:pt x="43" y="90"/>
                    <a:pt x="51" y="95"/>
                    <a:pt x="60" y="97"/>
                  </a:cubicBezTo>
                  <a:cubicBezTo>
                    <a:pt x="60" y="98"/>
                    <a:pt x="60" y="98"/>
                    <a:pt x="60" y="98"/>
                  </a:cubicBezTo>
                  <a:cubicBezTo>
                    <a:pt x="60" y="102"/>
                    <a:pt x="60" y="102"/>
                    <a:pt x="60" y="102"/>
                  </a:cubicBezTo>
                  <a:cubicBezTo>
                    <a:pt x="60" y="103"/>
                    <a:pt x="60" y="103"/>
                    <a:pt x="60" y="103"/>
                  </a:cubicBezTo>
                  <a:cubicBezTo>
                    <a:pt x="57" y="103"/>
                    <a:pt x="54" y="103"/>
                    <a:pt x="51" y="103"/>
                  </a:cubicBezTo>
                  <a:close/>
                  <a:moveTo>
                    <a:pt x="50" y="5"/>
                  </a:moveTo>
                  <a:cubicBezTo>
                    <a:pt x="29" y="5"/>
                    <a:pt x="10" y="21"/>
                    <a:pt x="6" y="41"/>
                  </a:cubicBezTo>
                  <a:cubicBezTo>
                    <a:pt x="11" y="33"/>
                    <a:pt x="20" y="26"/>
                    <a:pt x="29" y="23"/>
                  </a:cubicBezTo>
                  <a:cubicBezTo>
                    <a:pt x="35" y="15"/>
                    <a:pt x="42" y="9"/>
                    <a:pt x="50" y="5"/>
                  </a:cubicBezTo>
                  <a:close/>
                  <a:moveTo>
                    <a:pt x="50" y="99"/>
                  </a:moveTo>
                  <a:cubicBezTo>
                    <a:pt x="42" y="95"/>
                    <a:pt x="35" y="89"/>
                    <a:pt x="29" y="81"/>
                  </a:cubicBezTo>
                  <a:cubicBezTo>
                    <a:pt x="20" y="77"/>
                    <a:pt x="11" y="71"/>
                    <a:pt x="6" y="62"/>
                  </a:cubicBezTo>
                  <a:cubicBezTo>
                    <a:pt x="10" y="83"/>
                    <a:pt x="29" y="98"/>
                    <a:pt x="50"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grpSp>
      <p:grpSp>
        <p:nvGrpSpPr>
          <p:cNvPr id="92" name="组合 91"/>
          <p:cNvGrpSpPr/>
          <p:nvPr/>
        </p:nvGrpSpPr>
        <p:grpSpPr>
          <a:xfrm>
            <a:off x="2087327" y="3957028"/>
            <a:ext cx="621705" cy="621705"/>
            <a:chOff x="5876164" y="3209163"/>
            <a:chExt cx="439673" cy="439673"/>
          </a:xfrm>
          <a:solidFill>
            <a:srgbClr val="006699"/>
          </a:solidFill>
        </p:grpSpPr>
        <p:sp>
          <p:nvSpPr>
            <p:cNvPr id="93" name="Oval 822"/>
            <p:cNvSpPr>
              <a:spLocks noChangeArrowheads="1"/>
            </p:cNvSpPr>
            <p:nvPr/>
          </p:nvSpPr>
          <p:spPr bwMode="auto">
            <a:xfrm>
              <a:off x="5876164" y="3209163"/>
              <a:ext cx="439673" cy="439673"/>
            </a:xfrm>
            <a:prstGeom prst="ellipse">
              <a:avLst/>
            </a:prstGeom>
            <a:noFill/>
            <a:ln w="9525">
              <a:solidFill>
                <a:srgbClr val="006699"/>
              </a:solidFill>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94" name="Freeform 823"/>
            <p:cNvSpPr/>
            <p:nvPr/>
          </p:nvSpPr>
          <p:spPr bwMode="auto">
            <a:xfrm>
              <a:off x="6257952" y="3388973"/>
              <a:ext cx="32021" cy="6158"/>
            </a:xfrm>
            <a:custGeom>
              <a:avLst/>
              <a:gdLst>
                <a:gd name="T0" fmla="*/ 11 w 11"/>
                <a:gd name="T1" fmla="*/ 2 h 2"/>
                <a:gd name="T2" fmla="*/ 0 w 11"/>
                <a:gd name="T3" fmla="*/ 2 h 2"/>
                <a:gd name="T4" fmla="*/ 2 w 11"/>
                <a:gd name="T5" fmla="*/ 0 h 2"/>
                <a:gd name="T6" fmla="*/ 9 w 11"/>
                <a:gd name="T7" fmla="*/ 0 h 2"/>
                <a:gd name="T8" fmla="*/ 11 w 11"/>
                <a:gd name="T9" fmla="*/ 2 h 2"/>
              </a:gdLst>
              <a:ahLst/>
              <a:cxnLst>
                <a:cxn ang="0">
                  <a:pos x="T0" y="T1"/>
                </a:cxn>
                <a:cxn ang="0">
                  <a:pos x="T2" y="T3"/>
                </a:cxn>
                <a:cxn ang="0">
                  <a:pos x="T4" y="T5"/>
                </a:cxn>
                <a:cxn ang="0">
                  <a:pos x="T6" y="T7"/>
                </a:cxn>
                <a:cxn ang="0">
                  <a:pos x="T8" y="T9"/>
                </a:cxn>
              </a:cxnLst>
              <a:rect l="0" t="0" r="r" b="b"/>
              <a:pathLst>
                <a:path w="11" h="2">
                  <a:moveTo>
                    <a:pt x="11" y="2"/>
                  </a:moveTo>
                  <a:cubicBezTo>
                    <a:pt x="0" y="2"/>
                    <a:pt x="0" y="2"/>
                    <a:pt x="0" y="2"/>
                  </a:cubicBezTo>
                  <a:cubicBezTo>
                    <a:pt x="0" y="1"/>
                    <a:pt x="1" y="0"/>
                    <a:pt x="2" y="0"/>
                  </a:cubicBezTo>
                  <a:cubicBezTo>
                    <a:pt x="9" y="0"/>
                    <a:pt x="9" y="0"/>
                    <a:pt x="9" y="0"/>
                  </a:cubicBezTo>
                  <a:cubicBezTo>
                    <a:pt x="10" y="0"/>
                    <a:pt x="10" y="1"/>
                    <a:pt x="1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95" name="Freeform 824"/>
            <p:cNvSpPr/>
            <p:nvPr/>
          </p:nvSpPr>
          <p:spPr bwMode="auto">
            <a:xfrm>
              <a:off x="6257952" y="3448088"/>
              <a:ext cx="32021" cy="2463"/>
            </a:xfrm>
            <a:custGeom>
              <a:avLst/>
              <a:gdLst>
                <a:gd name="T0" fmla="*/ 11 w 11"/>
                <a:gd name="T1" fmla="*/ 0 h 1"/>
                <a:gd name="T2" fmla="*/ 9 w 11"/>
                <a:gd name="T3" fmla="*/ 1 h 1"/>
                <a:gd name="T4" fmla="*/ 2 w 11"/>
                <a:gd name="T5" fmla="*/ 1 h 1"/>
                <a:gd name="T6" fmla="*/ 0 w 11"/>
                <a:gd name="T7" fmla="*/ 0 h 1"/>
                <a:gd name="T8" fmla="*/ 11 w 11"/>
                <a:gd name="T9" fmla="*/ 0 h 1"/>
              </a:gdLst>
              <a:ahLst/>
              <a:cxnLst>
                <a:cxn ang="0">
                  <a:pos x="T0" y="T1"/>
                </a:cxn>
                <a:cxn ang="0">
                  <a:pos x="T2" y="T3"/>
                </a:cxn>
                <a:cxn ang="0">
                  <a:pos x="T4" y="T5"/>
                </a:cxn>
                <a:cxn ang="0">
                  <a:pos x="T6" y="T7"/>
                </a:cxn>
                <a:cxn ang="0">
                  <a:pos x="T8" y="T9"/>
                </a:cxn>
              </a:cxnLst>
              <a:rect l="0" t="0" r="r" b="b"/>
              <a:pathLst>
                <a:path w="11" h="1">
                  <a:moveTo>
                    <a:pt x="11" y="0"/>
                  </a:moveTo>
                  <a:cubicBezTo>
                    <a:pt x="10" y="1"/>
                    <a:pt x="10" y="1"/>
                    <a:pt x="9" y="1"/>
                  </a:cubicBezTo>
                  <a:cubicBezTo>
                    <a:pt x="2" y="1"/>
                    <a:pt x="2" y="1"/>
                    <a:pt x="2" y="1"/>
                  </a:cubicBezTo>
                  <a:cubicBezTo>
                    <a:pt x="1" y="1"/>
                    <a:pt x="0" y="1"/>
                    <a:pt x="0" y="0"/>
                  </a:cubicBez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96" name="Rectangle 825"/>
            <p:cNvSpPr>
              <a:spLocks noChangeArrowheads="1"/>
            </p:cNvSpPr>
            <p:nvPr/>
          </p:nvSpPr>
          <p:spPr bwMode="auto">
            <a:xfrm>
              <a:off x="6257952" y="3438236"/>
              <a:ext cx="32021" cy="61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97" name="Rectangle 826"/>
            <p:cNvSpPr>
              <a:spLocks noChangeArrowheads="1"/>
            </p:cNvSpPr>
            <p:nvPr/>
          </p:nvSpPr>
          <p:spPr bwMode="auto">
            <a:xfrm>
              <a:off x="6257952" y="3429614"/>
              <a:ext cx="32021" cy="61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98" name="Rectangle 827"/>
            <p:cNvSpPr>
              <a:spLocks noChangeArrowheads="1"/>
            </p:cNvSpPr>
            <p:nvPr/>
          </p:nvSpPr>
          <p:spPr bwMode="auto">
            <a:xfrm>
              <a:off x="6257952" y="3420994"/>
              <a:ext cx="32021" cy="61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99" name="Rectangle 828"/>
            <p:cNvSpPr>
              <a:spLocks noChangeArrowheads="1"/>
            </p:cNvSpPr>
            <p:nvPr/>
          </p:nvSpPr>
          <p:spPr bwMode="auto">
            <a:xfrm>
              <a:off x="6257952" y="3416067"/>
              <a:ext cx="32021" cy="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00" name="Rectangle 829"/>
            <p:cNvSpPr>
              <a:spLocks noChangeArrowheads="1"/>
            </p:cNvSpPr>
            <p:nvPr/>
          </p:nvSpPr>
          <p:spPr bwMode="auto">
            <a:xfrm>
              <a:off x="6257952" y="3406215"/>
              <a:ext cx="32021" cy="369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01" name="Rectangle 830"/>
            <p:cNvSpPr>
              <a:spLocks noChangeArrowheads="1"/>
            </p:cNvSpPr>
            <p:nvPr/>
          </p:nvSpPr>
          <p:spPr bwMode="auto">
            <a:xfrm>
              <a:off x="6257952" y="3397593"/>
              <a:ext cx="32021" cy="61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02" name="Rectangle 831"/>
            <p:cNvSpPr>
              <a:spLocks noChangeArrowheads="1"/>
            </p:cNvSpPr>
            <p:nvPr/>
          </p:nvSpPr>
          <p:spPr bwMode="auto">
            <a:xfrm>
              <a:off x="6166816" y="3424688"/>
              <a:ext cx="38179" cy="86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03" name="Freeform 832"/>
            <p:cNvSpPr/>
            <p:nvPr/>
          </p:nvSpPr>
          <p:spPr bwMode="auto">
            <a:xfrm>
              <a:off x="6138490" y="3482572"/>
              <a:ext cx="34484" cy="34484"/>
            </a:xfrm>
            <a:custGeom>
              <a:avLst/>
              <a:gdLst>
                <a:gd name="T0" fmla="*/ 28 w 28"/>
                <a:gd name="T1" fmla="*/ 24 h 28"/>
                <a:gd name="T2" fmla="*/ 23 w 28"/>
                <a:gd name="T3" fmla="*/ 28 h 28"/>
                <a:gd name="T4" fmla="*/ 0 w 28"/>
                <a:gd name="T5" fmla="*/ 5 h 28"/>
                <a:gd name="T6" fmla="*/ 4 w 28"/>
                <a:gd name="T7" fmla="*/ 0 h 28"/>
                <a:gd name="T8" fmla="*/ 28 w 28"/>
                <a:gd name="T9" fmla="*/ 24 h 28"/>
              </a:gdLst>
              <a:ahLst/>
              <a:cxnLst>
                <a:cxn ang="0">
                  <a:pos x="T0" y="T1"/>
                </a:cxn>
                <a:cxn ang="0">
                  <a:pos x="T2" y="T3"/>
                </a:cxn>
                <a:cxn ang="0">
                  <a:pos x="T4" y="T5"/>
                </a:cxn>
                <a:cxn ang="0">
                  <a:pos x="T6" y="T7"/>
                </a:cxn>
                <a:cxn ang="0">
                  <a:pos x="T8" y="T9"/>
                </a:cxn>
              </a:cxnLst>
              <a:rect l="0" t="0" r="r" b="b"/>
              <a:pathLst>
                <a:path w="28" h="28">
                  <a:moveTo>
                    <a:pt x="28" y="24"/>
                  </a:moveTo>
                  <a:lnTo>
                    <a:pt x="23" y="28"/>
                  </a:lnTo>
                  <a:lnTo>
                    <a:pt x="0" y="5"/>
                  </a:lnTo>
                  <a:lnTo>
                    <a:pt x="4" y="0"/>
                  </a:lnTo>
                  <a:lnTo>
                    <a:pt x="28"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04" name="Freeform 833"/>
            <p:cNvSpPr/>
            <p:nvPr/>
          </p:nvSpPr>
          <p:spPr bwMode="auto">
            <a:xfrm>
              <a:off x="6140953" y="3345867"/>
              <a:ext cx="34484" cy="34484"/>
            </a:xfrm>
            <a:custGeom>
              <a:avLst/>
              <a:gdLst>
                <a:gd name="T0" fmla="*/ 5 w 28"/>
                <a:gd name="T1" fmla="*/ 28 h 28"/>
                <a:gd name="T2" fmla="*/ 0 w 28"/>
                <a:gd name="T3" fmla="*/ 23 h 28"/>
                <a:gd name="T4" fmla="*/ 24 w 28"/>
                <a:gd name="T5" fmla="*/ 0 h 28"/>
                <a:gd name="T6" fmla="*/ 28 w 28"/>
                <a:gd name="T7" fmla="*/ 5 h 28"/>
                <a:gd name="T8" fmla="*/ 5 w 28"/>
                <a:gd name="T9" fmla="*/ 28 h 28"/>
              </a:gdLst>
              <a:ahLst/>
              <a:cxnLst>
                <a:cxn ang="0">
                  <a:pos x="T0" y="T1"/>
                </a:cxn>
                <a:cxn ang="0">
                  <a:pos x="T2" y="T3"/>
                </a:cxn>
                <a:cxn ang="0">
                  <a:pos x="T4" y="T5"/>
                </a:cxn>
                <a:cxn ang="0">
                  <a:pos x="T6" y="T7"/>
                </a:cxn>
                <a:cxn ang="0">
                  <a:pos x="T8" y="T9"/>
                </a:cxn>
              </a:cxnLst>
              <a:rect l="0" t="0" r="r" b="b"/>
              <a:pathLst>
                <a:path w="28" h="28">
                  <a:moveTo>
                    <a:pt x="5" y="28"/>
                  </a:moveTo>
                  <a:lnTo>
                    <a:pt x="0" y="23"/>
                  </a:lnTo>
                  <a:lnTo>
                    <a:pt x="24" y="0"/>
                  </a:lnTo>
                  <a:lnTo>
                    <a:pt x="28" y="5"/>
                  </a:lnTo>
                  <a:lnTo>
                    <a:pt x="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05" name="Rectangle 834"/>
            <p:cNvSpPr>
              <a:spLocks noChangeArrowheads="1"/>
            </p:cNvSpPr>
            <p:nvPr/>
          </p:nvSpPr>
          <p:spPr bwMode="auto">
            <a:xfrm>
              <a:off x="6089227" y="3502278"/>
              <a:ext cx="8621" cy="418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06" name="Rectangle 835"/>
            <p:cNvSpPr>
              <a:spLocks noChangeArrowheads="1"/>
            </p:cNvSpPr>
            <p:nvPr/>
          </p:nvSpPr>
          <p:spPr bwMode="auto">
            <a:xfrm>
              <a:off x="6089227" y="3316309"/>
              <a:ext cx="8621" cy="406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07" name="Freeform 836"/>
            <p:cNvSpPr>
              <a:spLocks noEditPoints="1"/>
            </p:cNvSpPr>
            <p:nvPr/>
          </p:nvSpPr>
          <p:spPr bwMode="auto">
            <a:xfrm>
              <a:off x="6074448" y="3380351"/>
              <a:ext cx="36947" cy="67737"/>
            </a:xfrm>
            <a:custGeom>
              <a:avLst/>
              <a:gdLst>
                <a:gd name="T0" fmla="*/ 0 w 13"/>
                <a:gd name="T1" fmla="*/ 17 h 23"/>
                <a:gd name="T2" fmla="*/ 4 w 13"/>
                <a:gd name="T3" fmla="*/ 11 h 23"/>
                <a:gd name="T4" fmla="*/ 6 w 13"/>
                <a:gd name="T5" fmla="*/ 0 h 23"/>
                <a:gd name="T6" fmla="*/ 9 w 13"/>
                <a:gd name="T7" fmla="*/ 11 h 23"/>
                <a:gd name="T8" fmla="*/ 13 w 13"/>
                <a:gd name="T9" fmla="*/ 17 h 23"/>
                <a:gd name="T10" fmla="*/ 6 w 13"/>
                <a:gd name="T11" fmla="*/ 23 h 23"/>
                <a:gd name="T12" fmla="*/ 0 w 13"/>
                <a:gd name="T13" fmla="*/ 17 h 23"/>
                <a:gd name="T14" fmla="*/ 6 w 13"/>
                <a:gd name="T15" fmla="*/ 13 h 23"/>
                <a:gd name="T16" fmla="*/ 3 w 13"/>
                <a:gd name="T17" fmla="*/ 16 h 23"/>
                <a:gd name="T18" fmla="*/ 6 w 13"/>
                <a:gd name="T19" fmla="*/ 20 h 23"/>
                <a:gd name="T20" fmla="*/ 10 w 13"/>
                <a:gd name="T21" fmla="*/ 16 h 23"/>
                <a:gd name="T22" fmla="*/ 6 w 13"/>
                <a:gd name="T23"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23">
                  <a:moveTo>
                    <a:pt x="0" y="17"/>
                  </a:moveTo>
                  <a:cubicBezTo>
                    <a:pt x="0" y="14"/>
                    <a:pt x="1" y="12"/>
                    <a:pt x="4" y="11"/>
                  </a:cubicBezTo>
                  <a:cubicBezTo>
                    <a:pt x="6" y="0"/>
                    <a:pt x="6" y="0"/>
                    <a:pt x="6" y="0"/>
                  </a:cubicBezTo>
                  <a:cubicBezTo>
                    <a:pt x="9" y="11"/>
                    <a:pt x="9" y="11"/>
                    <a:pt x="9" y="11"/>
                  </a:cubicBezTo>
                  <a:cubicBezTo>
                    <a:pt x="11" y="12"/>
                    <a:pt x="13" y="14"/>
                    <a:pt x="13" y="17"/>
                  </a:cubicBezTo>
                  <a:cubicBezTo>
                    <a:pt x="13" y="20"/>
                    <a:pt x="10" y="23"/>
                    <a:pt x="6" y="23"/>
                  </a:cubicBezTo>
                  <a:cubicBezTo>
                    <a:pt x="3" y="23"/>
                    <a:pt x="0" y="20"/>
                    <a:pt x="0" y="17"/>
                  </a:cubicBezTo>
                  <a:close/>
                  <a:moveTo>
                    <a:pt x="6" y="13"/>
                  </a:moveTo>
                  <a:cubicBezTo>
                    <a:pt x="4" y="13"/>
                    <a:pt x="3" y="14"/>
                    <a:pt x="3" y="16"/>
                  </a:cubicBezTo>
                  <a:cubicBezTo>
                    <a:pt x="3" y="18"/>
                    <a:pt x="4" y="20"/>
                    <a:pt x="6" y="20"/>
                  </a:cubicBezTo>
                  <a:cubicBezTo>
                    <a:pt x="8" y="20"/>
                    <a:pt x="10" y="18"/>
                    <a:pt x="10" y="16"/>
                  </a:cubicBezTo>
                  <a:cubicBezTo>
                    <a:pt x="10" y="14"/>
                    <a:pt x="8" y="13"/>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08" name="Freeform 837"/>
            <p:cNvSpPr/>
            <p:nvPr/>
          </p:nvSpPr>
          <p:spPr bwMode="auto">
            <a:xfrm>
              <a:off x="6010406" y="3480109"/>
              <a:ext cx="32021" cy="32021"/>
            </a:xfrm>
            <a:custGeom>
              <a:avLst/>
              <a:gdLst>
                <a:gd name="T0" fmla="*/ 26 w 26"/>
                <a:gd name="T1" fmla="*/ 4 h 26"/>
                <a:gd name="T2" fmla="*/ 4 w 26"/>
                <a:gd name="T3" fmla="*/ 26 h 26"/>
                <a:gd name="T4" fmla="*/ 0 w 26"/>
                <a:gd name="T5" fmla="*/ 21 h 26"/>
                <a:gd name="T6" fmla="*/ 21 w 26"/>
                <a:gd name="T7" fmla="*/ 0 h 26"/>
                <a:gd name="T8" fmla="*/ 26 w 26"/>
                <a:gd name="T9" fmla="*/ 4 h 26"/>
              </a:gdLst>
              <a:ahLst/>
              <a:cxnLst>
                <a:cxn ang="0">
                  <a:pos x="T0" y="T1"/>
                </a:cxn>
                <a:cxn ang="0">
                  <a:pos x="T2" y="T3"/>
                </a:cxn>
                <a:cxn ang="0">
                  <a:pos x="T4" y="T5"/>
                </a:cxn>
                <a:cxn ang="0">
                  <a:pos x="T6" y="T7"/>
                </a:cxn>
                <a:cxn ang="0">
                  <a:pos x="T8" y="T9"/>
                </a:cxn>
              </a:cxnLst>
              <a:rect l="0" t="0" r="r" b="b"/>
              <a:pathLst>
                <a:path w="26" h="26">
                  <a:moveTo>
                    <a:pt x="26" y="4"/>
                  </a:moveTo>
                  <a:lnTo>
                    <a:pt x="4" y="26"/>
                  </a:lnTo>
                  <a:lnTo>
                    <a:pt x="0" y="21"/>
                  </a:lnTo>
                  <a:lnTo>
                    <a:pt x="21" y="0"/>
                  </a:lnTo>
                  <a:lnTo>
                    <a:pt x="26"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09" name="Freeform 838"/>
            <p:cNvSpPr/>
            <p:nvPr/>
          </p:nvSpPr>
          <p:spPr bwMode="auto">
            <a:xfrm>
              <a:off x="6006711" y="3352025"/>
              <a:ext cx="32021" cy="32021"/>
            </a:xfrm>
            <a:custGeom>
              <a:avLst/>
              <a:gdLst>
                <a:gd name="T0" fmla="*/ 26 w 26"/>
                <a:gd name="T1" fmla="*/ 21 h 26"/>
                <a:gd name="T2" fmla="*/ 22 w 26"/>
                <a:gd name="T3" fmla="*/ 26 h 26"/>
                <a:gd name="T4" fmla="*/ 0 w 26"/>
                <a:gd name="T5" fmla="*/ 4 h 26"/>
                <a:gd name="T6" fmla="*/ 5 w 26"/>
                <a:gd name="T7" fmla="*/ 0 h 26"/>
                <a:gd name="T8" fmla="*/ 26 w 26"/>
                <a:gd name="T9" fmla="*/ 21 h 26"/>
              </a:gdLst>
              <a:ahLst/>
              <a:cxnLst>
                <a:cxn ang="0">
                  <a:pos x="T0" y="T1"/>
                </a:cxn>
                <a:cxn ang="0">
                  <a:pos x="T2" y="T3"/>
                </a:cxn>
                <a:cxn ang="0">
                  <a:pos x="T4" y="T5"/>
                </a:cxn>
                <a:cxn ang="0">
                  <a:pos x="T6" y="T7"/>
                </a:cxn>
                <a:cxn ang="0">
                  <a:pos x="T8" y="T9"/>
                </a:cxn>
              </a:cxnLst>
              <a:rect l="0" t="0" r="r" b="b"/>
              <a:pathLst>
                <a:path w="26" h="26">
                  <a:moveTo>
                    <a:pt x="26" y="21"/>
                  </a:moveTo>
                  <a:lnTo>
                    <a:pt x="22" y="26"/>
                  </a:lnTo>
                  <a:lnTo>
                    <a:pt x="0" y="4"/>
                  </a:lnTo>
                  <a:lnTo>
                    <a:pt x="5" y="0"/>
                  </a:lnTo>
                  <a:lnTo>
                    <a:pt x="26"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10" name="Rectangle 839"/>
            <p:cNvSpPr>
              <a:spLocks noChangeArrowheads="1"/>
            </p:cNvSpPr>
            <p:nvPr/>
          </p:nvSpPr>
          <p:spPr bwMode="auto">
            <a:xfrm>
              <a:off x="5978385" y="3424688"/>
              <a:ext cx="40642" cy="86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11" name="Freeform 840"/>
            <p:cNvSpPr>
              <a:spLocks noEditPoints="1"/>
            </p:cNvSpPr>
            <p:nvPr/>
          </p:nvSpPr>
          <p:spPr bwMode="auto">
            <a:xfrm>
              <a:off x="5946364" y="3281825"/>
              <a:ext cx="305431" cy="294347"/>
            </a:xfrm>
            <a:custGeom>
              <a:avLst/>
              <a:gdLst>
                <a:gd name="T0" fmla="*/ 50 w 105"/>
                <a:gd name="T1" fmla="*/ 101 h 101"/>
                <a:gd name="T2" fmla="*/ 0 w 105"/>
                <a:gd name="T3" fmla="*/ 51 h 101"/>
                <a:gd name="T4" fmla="*/ 50 w 105"/>
                <a:gd name="T5" fmla="*/ 0 h 101"/>
                <a:gd name="T6" fmla="*/ 100 w 105"/>
                <a:gd name="T7" fmla="*/ 45 h 101"/>
                <a:gd name="T8" fmla="*/ 105 w 105"/>
                <a:gd name="T9" fmla="*/ 45 h 101"/>
                <a:gd name="T10" fmla="*/ 105 w 105"/>
                <a:gd name="T11" fmla="*/ 51 h 101"/>
                <a:gd name="T12" fmla="*/ 101 w 105"/>
                <a:gd name="T13" fmla="*/ 51 h 101"/>
                <a:gd name="T14" fmla="*/ 50 w 105"/>
                <a:gd name="T15" fmla="*/ 101 h 101"/>
                <a:gd name="T16" fmla="*/ 93 w 105"/>
                <a:gd name="T17" fmla="*/ 51 h 101"/>
                <a:gd name="T18" fmla="*/ 50 w 105"/>
                <a:gd name="T19" fmla="*/ 8 h 101"/>
                <a:gd name="T20" fmla="*/ 8 w 105"/>
                <a:gd name="T21" fmla="*/ 51 h 101"/>
                <a:gd name="T22" fmla="*/ 50 w 105"/>
                <a:gd name="T23" fmla="*/ 93 h 101"/>
                <a:gd name="T24" fmla="*/ 93 w 105"/>
                <a:gd name="T25" fmla="*/ 5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01">
                  <a:moveTo>
                    <a:pt x="50" y="101"/>
                  </a:moveTo>
                  <a:cubicBezTo>
                    <a:pt x="22" y="101"/>
                    <a:pt x="0" y="78"/>
                    <a:pt x="0" y="51"/>
                  </a:cubicBezTo>
                  <a:cubicBezTo>
                    <a:pt x="0" y="23"/>
                    <a:pt x="22" y="0"/>
                    <a:pt x="50" y="0"/>
                  </a:cubicBezTo>
                  <a:cubicBezTo>
                    <a:pt x="76" y="0"/>
                    <a:pt x="98" y="20"/>
                    <a:pt x="100" y="45"/>
                  </a:cubicBezTo>
                  <a:cubicBezTo>
                    <a:pt x="105" y="45"/>
                    <a:pt x="105" y="45"/>
                    <a:pt x="105" y="45"/>
                  </a:cubicBezTo>
                  <a:cubicBezTo>
                    <a:pt x="105" y="51"/>
                    <a:pt x="105" y="51"/>
                    <a:pt x="105" y="51"/>
                  </a:cubicBezTo>
                  <a:cubicBezTo>
                    <a:pt x="101" y="51"/>
                    <a:pt x="101" y="51"/>
                    <a:pt x="101" y="51"/>
                  </a:cubicBezTo>
                  <a:cubicBezTo>
                    <a:pt x="101" y="78"/>
                    <a:pt x="78" y="101"/>
                    <a:pt x="50" y="101"/>
                  </a:cubicBezTo>
                  <a:close/>
                  <a:moveTo>
                    <a:pt x="93" y="51"/>
                  </a:moveTo>
                  <a:cubicBezTo>
                    <a:pt x="93" y="27"/>
                    <a:pt x="74" y="8"/>
                    <a:pt x="50" y="8"/>
                  </a:cubicBezTo>
                  <a:cubicBezTo>
                    <a:pt x="27" y="8"/>
                    <a:pt x="8" y="27"/>
                    <a:pt x="8" y="51"/>
                  </a:cubicBezTo>
                  <a:cubicBezTo>
                    <a:pt x="8" y="74"/>
                    <a:pt x="27" y="93"/>
                    <a:pt x="50" y="93"/>
                  </a:cubicBezTo>
                  <a:cubicBezTo>
                    <a:pt x="74" y="93"/>
                    <a:pt x="93" y="74"/>
                    <a:pt x="93"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grpSp>
    </p:spTree>
  </p:cSld>
  <p:clrMapOvr>
    <a:masterClrMapping/>
  </p:clrMapOvr>
</p:sld>
</file>

<file path=ppt/tags/tag1.xml><?xml version="1.0" encoding="utf-8"?>
<p:tagLst xmlns:p="http://schemas.openxmlformats.org/presentationml/2006/main">
  <p:tag name="PA" val="v4.0.0"/>
</p:tagLst>
</file>

<file path=ppt/tags/tag10.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632_5*l_h_a*1_2_1"/>
  <p:tag name="KSO_WM_TEMPLATE_CATEGORY" val="diagram"/>
  <p:tag name="KSO_WM_TEMPLATE_INDEX" val="632"/>
  <p:tag name="KSO_WM_UNIT_LAYERLEVEL" val="1_1_1"/>
  <p:tag name="KSO_WM_TAG_VERSION" val="1.0"/>
  <p:tag name="KSO_WM_BEAUTIFY_FLAG" val="#wm#"/>
  <p:tag name="KSO_WM_UNIT_PRESET_TEXT" val="添加标题"/>
  <p:tag name="KSO_WM_UNIT_TEXT_FILL_FORE_SCHEMECOLOR_INDEX" val="6"/>
  <p:tag name="KSO_WM_UNIT_TEXT_FILL_TYPE"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632_5*l_h_i*1_2_1"/>
  <p:tag name="KSO_WM_TEMPLATE_CATEGORY" val="diagram"/>
  <p:tag name="KSO_WM_TEMPLATE_INDEX" val="632"/>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632_5*l_h_i*1_3_1"/>
  <p:tag name="KSO_WM_TEMPLATE_CATEGORY" val="diagram"/>
  <p:tag name="KSO_WM_TEMPLATE_INDEX" val="632"/>
  <p:tag name="KSO_WM_UNIT_LAYERLEVEL" val="1_1_1"/>
  <p:tag name="KSO_WM_TAG_VERSION" val="1.0"/>
  <p:tag name="KSO_WM_BEAUTIFY_FLAG" val="#wm#"/>
  <p:tag name="KSO_WM_UNIT_TEXT_FILL_FORE_SCHEMECOLOR_INDEX" val="7"/>
  <p:tag name="KSO_WM_UNIT_TEXT_FILL_TYPE" val="1"/>
</p:tagLst>
</file>

<file path=ppt/tags/tag13.xml><?xml version="1.0" encoding="utf-8"?>
<p:tagLst xmlns:p="http://schemas.openxmlformats.org/presentationml/2006/main">
  <p:tag name="KSO_WM_UNIT_NOCLEAR" val="0"/>
  <p:tag name="KSO_WM_UNIT_VALUE" val="7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632_5*l_h_f*1_3_1"/>
  <p:tag name="KSO_WM_TEMPLATE_CATEGORY" val="diagram"/>
  <p:tag name="KSO_WM_TEMPLATE_INDEX" val="632"/>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4.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632_5*l_h_a*1_3_1"/>
  <p:tag name="KSO_WM_TEMPLATE_CATEGORY" val="diagram"/>
  <p:tag name="KSO_WM_TEMPLATE_INDEX" val="632"/>
  <p:tag name="KSO_WM_UNIT_LAYERLEVEL" val="1_1_1"/>
  <p:tag name="KSO_WM_TAG_VERSION" val="1.0"/>
  <p:tag name="KSO_WM_BEAUTIFY_FLAG" val="#wm#"/>
  <p:tag name="KSO_WM_UNIT_PRESET_TEXT" val="添加标题"/>
  <p:tag name="KSO_WM_UNIT_TEXT_FILL_FORE_SCHEMECOLOR_INDEX" val="7"/>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632_5*l_h_i*1_3_1"/>
  <p:tag name="KSO_WM_TEMPLATE_CATEGORY" val="diagram"/>
  <p:tag name="KSO_WM_TEMPLATE_INDEX" val="632"/>
  <p:tag name="KSO_WM_UNIT_LAYERLEVEL" val="1_1_1"/>
  <p:tag name="KSO_WM_TAG_VERSION" val="1.0"/>
  <p:tag name="KSO_WM_BEAUTIFY_FLAG" val="#wm#"/>
  <p:tag name="KSO_WM_UNIT_FILL_FORE_SCHEMECOLOR_INDEX" val="7"/>
  <p:tag name="KSO_WM_UNIT_FILL_TYPE" val="1"/>
  <p:tag name="KSO_WM_UNIT_TEXT_FILL_FORE_SCHEMECOLOR_INDEX" val="7"/>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632_5*l_h_i*1_4_1"/>
  <p:tag name="KSO_WM_TEMPLATE_CATEGORY" val="diagram"/>
  <p:tag name="KSO_WM_TEMPLATE_INDEX" val="632"/>
  <p:tag name="KSO_WM_UNIT_LAYERLEVEL" val="1_1_1"/>
  <p:tag name="KSO_WM_TAG_VERSION" val="1.0"/>
  <p:tag name="KSO_WM_BEAUTIFY_FLAG" val="#wm#"/>
  <p:tag name="KSO_WM_UNIT_TEXT_FILL_FORE_SCHEMECOLOR_INDEX" val="8"/>
  <p:tag name="KSO_WM_UNIT_TEXT_FILL_TYPE" val="1"/>
</p:tagLst>
</file>

<file path=ppt/tags/tag17.xml><?xml version="1.0" encoding="utf-8"?>
<p:tagLst xmlns:p="http://schemas.openxmlformats.org/presentationml/2006/main">
  <p:tag name="KSO_WM_UNIT_NOCLEAR" val="0"/>
  <p:tag name="KSO_WM_UNIT_VALUE" val="72"/>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632_5*l_h_f*1_4_1"/>
  <p:tag name="KSO_WM_TEMPLATE_CATEGORY" val="diagram"/>
  <p:tag name="KSO_WM_TEMPLATE_INDEX" val="632"/>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8.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632_5*l_h_a*1_4_1"/>
  <p:tag name="KSO_WM_TEMPLATE_CATEGORY" val="diagram"/>
  <p:tag name="KSO_WM_TEMPLATE_INDEX" val="632"/>
  <p:tag name="KSO_WM_UNIT_LAYERLEVEL" val="1_1_1"/>
  <p:tag name="KSO_WM_TAG_VERSION" val="1.0"/>
  <p:tag name="KSO_WM_BEAUTIFY_FLAG" val="#wm#"/>
  <p:tag name="KSO_WM_UNIT_PRESET_TEXT" val="添加标题"/>
  <p:tag name="KSO_WM_UNIT_TEXT_FILL_FORE_SCHEMECOLOR_INDEX" val="8"/>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632_5*l_h_i*1_4_1"/>
  <p:tag name="KSO_WM_TEMPLATE_CATEGORY" val="diagram"/>
  <p:tag name="KSO_WM_TEMPLATE_INDEX" val="632"/>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2.xml><?xml version="1.0" encoding="utf-8"?>
<p:tagLst xmlns:p="http://schemas.openxmlformats.org/presentationml/2006/main">
  <p:tag name="PA" val="v4.0.0"/>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632_5*l_h_i*1_5_1"/>
  <p:tag name="KSO_WM_TEMPLATE_CATEGORY" val="diagram"/>
  <p:tag name="KSO_WM_TEMPLATE_INDEX" val="632"/>
  <p:tag name="KSO_WM_UNIT_LAYERLEVEL" val="1_1_1"/>
  <p:tag name="KSO_WM_TAG_VERSION" val="1.0"/>
  <p:tag name="KSO_WM_BEAUTIFY_FLAG" val="#wm#"/>
  <p:tag name="KSO_WM_UNIT_TEXT_FILL_FORE_SCHEMECOLOR_INDEX" val="9"/>
  <p:tag name="KSO_WM_UNIT_TEXT_FILL_TYPE" val="1"/>
</p:tagLst>
</file>

<file path=ppt/tags/tag21.xml><?xml version="1.0" encoding="utf-8"?>
<p:tagLst xmlns:p="http://schemas.openxmlformats.org/presentationml/2006/main">
  <p:tag name="KSO_WM_UNIT_NOCLEAR" val="0"/>
  <p:tag name="KSO_WM_UNIT_VALUE" val="72"/>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632_5*l_h_f*1_5_1"/>
  <p:tag name="KSO_WM_TEMPLATE_CATEGORY" val="diagram"/>
  <p:tag name="KSO_WM_TEMPLATE_INDEX" val="632"/>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2.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632_5*l_h_a*1_5_1"/>
  <p:tag name="KSO_WM_TEMPLATE_CATEGORY" val="diagram"/>
  <p:tag name="KSO_WM_TEMPLATE_INDEX" val="632"/>
  <p:tag name="KSO_WM_UNIT_LAYERLEVEL" val="1_1_1"/>
  <p:tag name="KSO_WM_TAG_VERSION" val="1.0"/>
  <p:tag name="KSO_WM_BEAUTIFY_FLAG" val="#wm#"/>
  <p:tag name="KSO_WM_UNIT_PRESET_TEXT" val="添加标题"/>
  <p:tag name="KSO_WM_UNIT_TEXT_FILL_FORE_SCHEMECOLOR_INDEX" val="9"/>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632_5*l_h_i*1_5_1"/>
  <p:tag name="KSO_WM_TEMPLATE_CATEGORY" val="diagram"/>
  <p:tag name="KSO_WM_TEMPLATE_INDEX" val="632"/>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632_5*l_h_i*1_1_1"/>
  <p:tag name="KSO_WM_TEMPLATE_CATEGORY" val="diagram"/>
  <p:tag name="KSO_WM_TEMPLATE_INDEX" val="632"/>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25.xml><?xml version="1.0" encoding="utf-8"?>
<p:tagLst xmlns:p="http://schemas.openxmlformats.org/presentationml/2006/main">
  <p:tag name="KSO_WM_UNIT_NOCLEAR" val="0"/>
  <p:tag name="KSO_WM_UNIT_VALUE" val="7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632_5*l_h_f*1_1_1"/>
  <p:tag name="KSO_WM_TEMPLATE_CATEGORY" val="diagram"/>
  <p:tag name="KSO_WM_TEMPLATE_INDEX" val="632"/>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 name="KSO_WM_UNIT_USESOURCEFORMAT_APPLY" val="1"/>
</p:tagLst>
</file>

<file path=ppt/tags/tag26.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632_5*l_h_a*1_1_1"/>
  <p:tag name="KSO_WM_TEMPLATE_CATEGORY" val="diagram"/>
  <p:tag name="KSO_WM_TEMPLATE_INDEX" val="632"/>
  <p:tag name="KSO_WM_UNIT_LAYERLEVEL" val="1_1_1"/>
  <p:tag name="KSO_WM_TAG_VERSION" val="1.0"/>
  <p:tag name="KSO_WM_BEAUTIFY_FLAG" val="#wm#"/>
  <p:tag name="KSO_WM_UNIT_PRESET_TEXT" val="添加标题"/>
  <p:tag name="KSO_WM_UNIT_TEXT_FILL_FORE_SCHEMECOLOR_INDEX" val="5"/>
  <p:tag name="KSO_WM_UNIT_TEXT_FILL_TYPE" val="1"/>
  <p:tag name="KSO_WM_UNIT_USESOURCEFORMAT_APPLY"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632_5*l_h_i*1_1_1"/>
  <p:tag name="KSO_WM_TEMPLATE_CATEGORY" val="diagram"/>
  <p:tag name="KSO_WM_TEMPLATE_INDEX" val="632"/>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632_5*l_h_i*1_2_1"/>
  <p:tag name="KSO_WM_TEMPLATE_CATEGORY" val="diagram"/>
  <p:tag name="KSO_WM_TEMPLATE_INDEX" val="632"/>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29.xml><?xml version="1.0" encoding="utf-8"?>
<p:tagLst xmlns:p="http://schemas.openxmlformats.org/presentationml/2006/main">
  <p:tag name="KSO_WM_UNIT_NOCLEAR" val="0"/>
  <p:tag name="KSO_WM_UNIT_VALUE" val="7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632_5*l_h_f*1_2_1"/>
  <p:tag name="KSO_WM_TEMPLATE_CATEGORY" val="diagram"/>
  <p:tag name="KSO_WM_TEMPLATE_INDEX" val="632"/>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 name="KSO_WM_UNIT_USESOURCEFORMAT_APPLY" val="1"/>
</p:tagLst>
</file>

<file path=ppt/tags/tag3.xml><?xml version="1.0" encoding="utf-8"?>
<p:tagLst xmlns:p="http://schemas.openxmlformats.org/presentationml/2006/main">
  <p:tag name="PA" val="v4.0.0"/>
</p:tagLst>
</file>

<file path=ppt/tags/tag30.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632_5*l_h_a*1_2_1"/>
  <p:tag name="KSO_WM_TEMPLATE_CATEGORY" val="diagram"/>
  <p:tag name="KSO_WM_TEMPLATE_INDEX" val="632"/>
  <p:tag name="KSO_WM_UNIT_LAYERLEVEL" val="1_1_1"/>
  <p:tag name="KSO_WM_TAG_VERSION" val="1.0"/>
  <p:tag name="KSO_WM_BEAUTIFY_FLAG" val="#wm#"/>
  <p:tag name="KSO_WM_UNIT_PRESET_TEXT" val="添加标题"/>
  <p:tag name="KSO_WM_UNIT_TEXT_FILL_FORE_SCHEMECOLOR_INDEX" val="6"/>
  <p:tag name="KSO_WM_UNIT_TEXT_FILL_TYPE" val="1"/>
  <p:tag name="KSO_WM_UNIT_USESOURCEFORMAT_APPLY"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632_5*l_h_i*1_2_1"/>
  <p:tag name="KSO_WM_TEMPLATE_CATEGORY" val="diagram"/>
  <p:tag name="KSO_WM_TEMPLATE_INDEX" val="632"/>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632_5*l_h_i*1_3_1"/>
  <p:tag name="KSO_WM_TEMPLATE_CATEGORY" val="diagram"/>
  <p:tag name="KSO_WM_TEMPLATE_INDEX" val="632"/>
  <p:tag name="KSO_WM_UNIT_LAYERLEVEL" val="1_1_1"/>
  <p:tag name="KSO_WM_TAG_VERSION" val="1.0"/>
  <p:tag name="KSO_WM_BEAUTIFY_FLAG" val="#wm#"/>
  <p:tag name="KSO_WM_UNIT_TEXT_FILL_FORE_SCHEMECOLOR_INDEX" val="7"/>
  <p:tag name="KSO_WM_UNIT_TEXT_FILL_TYPE" val="1"/>
  <p:tag name="KSO_WM_UNIT_USESOURCEFORMAT_APPLY" val="1"/>
</p:tagLst>
</file>

<file path=ppt/tags/tag33.xml><?xml version="1.0" encoding="utf-8"?>
<p:tagLst xmlns:p="http://schemas.openxmlformats.org/presentationml/2006/main">
  <p:tag name="KSO_WM_UNIT_NOCLEAR" val="0"/>
  <p:tag name="KSO_WM_UNIT_VALUE" val="7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632_5*l_h_f*1_3_1"/>
  <p:tag name="KSO_WM_TEMPLATE_CATEGORY" val="diagram"/>
  <p:tag name="KSO_WM_TEMPLATE_INDEX" val="632"/>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 name="KSO_WM_UNIT_USESOURCEFORMAT_APPLY" val="1"/>
</p:tagLst>
</file>

<file path=ppt/tags/tag34.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632_5*l_h_a*1_3_1"/>
  <p:tag name="KSO_WM_TEMPLATE_CATEGORY" val="diagram"/>
  <p:tag name="KSO_WM_TEMPLATE_INDEX" val="632"/>
  <p:tag name="KSO_WM_UNIT_LAYERLEVEL" val="1_1_1"/>
  <p:tag name="KSO_WM_TAG_VERSION" val="1.0"/>
  <p:tag name="KSO_WM_BEAUTIFY_FLAG" val="#wm#"/>
  <p:tag name="KSO_WM_UNIT_PRESET_TEXT" val="添加标题"/>
  <p:tag name="KSO_WM_UNIT_TEXT_FILL_FORE_SCHEMECOLOR_INDEX" val="7"/>
  <p:tag name="KSO_WM_UNIT_TEXT_FILL_TYPE" val="1"/>
  <p:tag name="KSO_WM_UNIT_USESOURCEFORMAT_APPLY"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632_5*l_h_i*1_3_1"/>
  <p:tag name="KSO_WM_TEMPLATE_CATEGORY" val="diagram"/>
  <p:tag name="KSO_WM_TEMPLATE_INDEX" val="632"/>
  <p:tag name="KSO_WM_UNIT_LAYERLEVEL" val="1_1_1"/>
  <p:tag name="KSO_WM_TAG_VERSION" val="1.0"/>
  <p:tag name="KSO_WM_BEAUTIFY_FLAG" val="#wm#"/>
  <p:tag name="KSO_WM_UNIT_FILL_FORE_SCHEMECOLOR_INDEX" val="7"/>
  <p:tag name="KSO_WM_UNIT_FILL_TYPE" val="1"/>
  <p:tag name="KSO_WM_UNIT_TEXT_FILL_FORE_SCHEMECOLOR_INDEX" val="7"/>
  <p:tag name="KSO_WM_UNIT_TEXT_FILL_TYPE" val="1"/>
  <p:tag name="KSO_WM_UNIT_USESOURCEFORMAT_APPLY"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632_5*l_h_i*1_4_1"/>
  <p:tag name="KSO_WM_TEMPLATE_CATEGORY" val="diagram"/>
  <p:tag name="KSO_WM_TEMPLATE_INDEX" val="632"/>
  <p:tag name="KSO_WM_UNIT_LAYERLEVEL" val="1_1_1"/>
  <p:tag name="KSO_WM_TAG_VERSION" val="1.0"/>
  <p:tag name="KSO_WM_BEAUTIFY_FLAG" val="#wm#"/>
  <p:tag name="KSO_WM_UNIT_TEXT_FILL_FORE_SCHEMECOLOR_INDEX" val="8"/>
  <p:tag name="KSO_WM_UNIT_TEXT_FILL_TYPE" val="1"/>
  <p:tag name="KSO_WM_UNIT_USESOURCEFORMAT_APPLY" val="1"/>
</p:tagLst>
</file>

<file path=ppt/tags/tag37.xml><?xml version="1.0" encoding="utf-8"?>
<p:tagLst xmlns:p="http://schemas.openxmlformats.org/presentationml/2006/main">
  <p:tag name="KSO_WM_UNIT_NOCLEAR" val="0"/>
  <p:tag name="KSO_WM_UNIT_VALUE" val="72"/>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632_5*l_h_f*1_4_1"/>
  <p:tag name="KSO_WM_TEMPLATE_CATEGORY" val="diagram"/>
  <p:tag name="KSO_WM_TEMPLATE_INDEX" val="632"/>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 name="KSO_WM_UNIT_USESOURCEFORMAT_APPLY" val="1"/>
</p:tagLst>
</file>

<file path=ppt/tags/tag38.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632_5*l_h_a*1_4_1"/>
  <p:tag name="KSO_WM_TEMPLATE_CATEGORY" val="diagram"/>
  <p:tag name="KSO_WM_TEMPLATE_INDEX" val="632"/>
  <p:tag name="KSO_WM_UNIT_LAYERLEVEL" val="1_1_1"/>
  <p:tag name="KSO_WM_TAG_VERSION" val="1.0"/>
  <p:tag name="KSO_WM_BEAUTIFY_FLAG" val="#wm#"/>
  <p:tag name="KSO_WM_UNIT_PRESET_TEXT" val="添加标题"/>
  <p:tag name="KSO_WM_UNIT_TEXT_FILL_FORE_SCHEMECOLOR_INDEX" val="8"/>
  <p:tag name="KSO_WM_UNIT_TEXT_FILL_TYPE" val="1"/>
  <p:tag name="KSO_WM_UNIT_USESOURCEFORMAT_APPLY"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632_5*l_h_i*1_4_1"/>
  <p:tag name="KSO_WM_TEMPLATE_CATEGORY" val="diagram"/>
  <p:tag name="KSO_WM_TEMPLATE_INDEX" val="632"/>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632_5*l_h_i*1_1_1"/>
  <p:tag name="KSO_WM_TEMPLATE_CATEGORY" val="diagram"/>
  <p:tag name="KSO_WM_TEMPLATE_INDEX" val="632"/>
  <p:tag name="KSO_WM_UNIT_LAYERLEVEL" val="1_1_1"/>
  <p:tag name="KSO_WM_TAG_VERSION" val="1.0"/>
  <p:tag name="KSO_WM_BEAUTIFY_FLAG" val="#wm#"/>
  <p:tag name="KSO_WM_UNIT_TEXT_FILL_FORE_SCHEMECOLOR_INDEX" val="5"/>
  <p:tag name="KSO_WM_UNIT_TEXT_FILL_TYPE"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632_5*l_h_i*1_5_1"/>
  <p:tag name="KSO_WM_TEMPLATE_CATEGORY" val="diagram"/>
  <p:tag name="KSO_WM_TEMPLATE_INDEX" val="632"/>
  <p:tag name="KSO_WM_UNIT_LAYERLEVEL" val="1_1_1"/>
  <p:tag name="KSO_WM_TAG_VERSION" val="1.0"/>
  <p:tag name="KSO_WM_BEAUTIFY_FLAG" val="#wm#"/>
  <p:tag name="KSO_WM_UNIT_TEXT_FILL_FORE_SCHEMECOLOR_INDEX" val="9"/>
  <p:tag name="KSO_WM_UNIT_TEXT_FILL_TYPE" val="1"/>
  <p:tag name="KSO_WM_UNIT_USESOURCEFORMAT_APPLY" val="1"/>
</p:tagLst>
</file>

<file path=ppt/tags/tag41.xml><?xml version="1.0" encoding="utf-8"?>
<p:tagLst xmlns:p="http://schemas.openxmlformats.org/presentationml/2006/main">
  <p:tag name="KSO_WM_UNIT_NOCLEAR" val="0"/>
  <p:tag name="KSO_WM_UNIT_VALUE" val="72"/>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632_5*l_h_f*1_5_1"/>
  <p:tag name="KSO_WM_TEMPLATE_CATEGORY" val="diagram"/>
  <p:tag name="KSO_WM_TEMPLATE_INDEX" val="632"/>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 name="KSO_WM_UNIT_USESOURCEFORMAT_APPLY" val="1"/>
</p:tagLst>
</file>

<file path=ppt/tags/tag42.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632_5*l_h_a*1_5_1"/>
  <p:tag name="KSO_WM_TEMPLATE_CATEGORY" val="diagram"/>
  <p:tag name="KSO_WM_TEMPLATE_INDEX" val="632"/>
  <p:tag name="KSO_WM_UNIT_LAYERLEVEL" val="1_1_1"/>
  <p:tag name="KSO_WM_TAG_VERSION" val="1.0"/>
  <p:tag name="KSO_WM_BEAUTIFY_FLAG" val="#wm#"/>
  <p:tag name="KSO_WM_UNIT_PRESET_TEXT" val="添加标题"/>
  <p:tag name="KSO_WM_UNIT_TEXT_FILL_FORE_SCHEMECOLOR_INDEX" val="9"/>
  <p:tag name="KSO_WM_UNIT_TEXT_FILL_TYPE" val="1"/>
  <p:tag name="KSO_WM_UNIT_USESOURCEFORMAT_APPLY"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632_5*l_h_i*1_5_1"/>
  <p:tag name="KSO_WM_TEMPLATE_CATEGORY" val="diagram"/>
  <p:tag name="KSO_WM_TEMPLATE_INDEX" val="632"/>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 name="KSO_WM_UNIT_USESOURCEFORMAT_APPLY" val="1"/>
</p:tagLst>
</file>

<file path=ppt/tags/tag44.xml><?xml version="1.0" encoding="utf-8"?>
<p:tagLst xmlns:p="http://schemas.openxmlformats.org/presentationml/2006/main">
  <p:tag name="KSO_WM_TAG_VERSION" val="1.0"/>
  <p:tag name="KSO_WM_BEAUTIFY_FLAG" val="#wm#"/>
  <p:tag name="KSO_WM_TEMPLATE_CATEGORY" val="diagram"/>
  <p:tag name="KSO_WM_TEMPLATE_INDEX" val="160148"/>
  <p:tag name="KSO_WM_UNIT_TYPE" val="m_i"/>
  <p:tag name="KSO_WM_UNIT_INDEX" val="1_1"/>
  <p:tag name="KSO_WM_UNIT_ID" val="diagram160148_2*m_i*1_1"/>
  <p:tag name="KSO_WM_UNIT_CLEAR" val="1"/>
  <p:tag name="KSO_WM_UNIT_LAYERLEVEL" val="1_1"/>
  <p:tag name="KSO_WM_DIAGRAM_GROUP_CODE" val="m1-1"/>
  <p:tag name="KSO_WM_UNIT_FILL_FORE_SCHEMECOLOR_INDEX" val="5"/>
  <p:tag name="KSO_WM_UNIT_FILL_TYPE" val="1"/>
  <p:tag name="KSO_WM_UNIT_TEXT_FILL_FORE_SCHEMECOLOR_INDEX" val="13"/>
  <p:tag name="KSO_WM_UNIT_TEXT_FILL_TYPE" val="1"/>
</p:tagLst>
</file>

<file path=ppt/tags/tag45.xml><?xml version="1.0" encoding="utf-8"?>
<p:tagLst xmlns:p="http://schemas.openxmlformats.org/presentationml/2006/main">
  <p:tag name="KSO_WM_TAG_VERSION" val="1.0"/>
  <p:tag name="KSO_WM_BEAUTIFY_FLAG" val="#wm#"/>
  <p:tag name="KSO_WM_TEMPLATE_CATEGORY" val="diagram"/>
  <p:tag name="KSO_WM_TEMPLATE_INDEX" val="160148"/>
  <p:tag name="KSO_WM_UNIT_TYPE" val="m_i"/>
  <p:tag name="KSO_WM_UNIT_INDEX" val="1_2"/>
  <p:tag name="KSO_WM_UNIT_ID" val="diagram160148_2*m_i*1_2"/>
  <p:tag name="KSO_WM_UNIT_CLEAR" val="1"/>
  <p:tag name="KSO_WM_UNIT_LAYERLEVEL" val="1_1"/>
  <p:tag name="KSO_WM_DIAGRAM_GROUP_CODE" val="m1-1"/>
  <p:tag name="KSO_WM_UNIT_FILL_FORE_SCHEMECOLOR_INDEX" val="5"/>
  <p:tag name="KSO_WM_UNIT_FILL_TYPE" val="1"/>
  <p:tag name="KSO_WM_UNIT_TEXT_FILL_FORE_SCHEMECOLOR_INDEX" val="13"/>
  <p:tag name="KSO_WM_UNIT_TEXT_FILL_TYPE" val="1"/>
</p:tagLst>
</file>

<file path=ppt/tags/tag46.xml><?xml version="1.0" encoding="utf-8"?>
<p:tagLst xmlns:p="http://schemas.openxmlformats.org/presentationml/2006/main">
  <p:tag name="KSO_WM_TAG_VERSION" val="1.0"/>
  <p:tag name="KSO_WM_BEAUTIFY_FLAG" val="#wm#"/>
  <p:tag name="KSO_WM_TEMPLATE_CATEGORY" val="diagram"/>
  <p:tag name="KSO_WM_TEMPLATE_INDEX" val="160148"/>
  <p:tag name="KSO_WM_UNIT_TYPE" val="m_i"/>
  <p:tag name="KSO_WM_UNIT_INDEX" val="1_3"/>
  <p:tag name="KSO_WM_UNIT_ID" val="diagram160148_2*m_i*1_3"/>
  <p:tag name="KSO_WM_UNIT_CLEAR" val="1"/>
  <p:tag name="KSO_WM_UNIT_LAYERLEVEL" val="1_1"/>
  <p:tag name="KSO_WM_DIAGRAM_GROUP_CODE" val="m1-1"/>
  <p:tag name="KSO_WM_UNIT_FILL_FORE_SCHEMECOLOR_INDEX" val="6"/>
  <p:tag name="KSO_WM_UNIT_FILL_TYPE" val="1"/>
  <p:tag name="KSO_WM_UNIT_TEXT_FILL_FORE_SCHEMECOLOR_INDEX" val="13"/>
  <p:tag name="KSO_WM_UNIT_TEXT_FILL_TYPE" val="1"/>
</p:tagLst>
</file>

<file path=ppt/tags/tag47.xml><?xml version="1.0" encoding="utf-8"?>
<p:tagLst xmlns:p="http://schemas.openxmlformats.org/presentationml/2006/main">
  <p:tag name="KSO_WM_TAG_VERSION" val="1.0"/>
  <p:tag name="KSO_WM_BEAUTIFY_FLAG" val="#wm#"/>
  <p:tag name="KSO_WM_TEMPLATE_CATEGORY" val="diagram"/>
  <p:tag name="KSO_WM_TEMPLATE_INDEX" val="160148"/>
  <p:tag name="KSO_WM_UNIT_TYPE" val="m_i"/>
  <p:tag name="KSO_WM_UNIT_INDEX" val="1_4"/>
  <p:tag name="KSO_WM_UNIT_ID" val="diagram160148_2*m_i*1_4"/>
  <p:tag name="KSO_WM_UNIT_CLEAR" val="1"/>
  <p:tag name="KSO_WM_UNIT_LAYERLEVEL" val="1_1"/>
  <p:tag name="KSO_WM_DIAGRAM_GROUP_CODE" val="m1-1"/>
  <p:tag name="KSO_WM_UNIT_TEXT_FILL_FORE_SCHEMECOLOR_INDEX" val="5"/>
  <p:tag name="KSO_WM_UNIT_TEXT_FILL_TYPE" val="1"/>
</p:tagLst>
</file>

<file path=ppt/tags/tag48.xml><?xml version="1.0" encoding="utf-8"?>
<p:tagLst xmlns:p="http://schemas.openxmlformats.org/presentationml/2006/main">
  <p:tag name="KSO_WM_TAG_VERSION" val="1.0"/>
  <p:tag name="KSO_WM_BEAUTIFY_FLAG" val="#wm#"/>
  <p:tag name="KSO_WM_TEMPLATE_CATEGORY" val="diagram"/>
  <p:tag name="KSO_WM_TEMPLATE_INDEX" val="160148"/>
  <p:tag name="KSO_WM_UNIT_TYPE" val="m_i"/>
  <p:tag name="KSO_WM_UNIT_INDEX" val="1_5"/>
  <p:tag name="KSO_WM_UNIT_ID" val="diagram160148_2*m_i*1_5"/>
  <p:tag name="KSO_WM_UNIT_CLEAR" val="1"/>
  <p:tag name="KSO_WM_UNIT_LAYERLEVEL" val="1_1"/>
  <p:tag name="KSO_WM_DIAGRAM_GROUP_CODE" val="m1-1"/>
  <p:tag name="KSO_WM_UNIT_FILL_FORE_SCHEMECOLOR_INDEX" val="7"/>
  <p:tag name="KSO_WM_UNIT_FILL_TYPE" val="1"/>
  <p:tag name="KSO_WM_UNIT_TEXT_FILL_FORE_SCHEMECOLOR_INDEX" val="13"/>
  <p:tag name="KSO_WM_UNIT_TEXT_FILL_TYPE" val="1"/>
</p:tagLst>
</file>

<file path=ppt/tags/tag49.xml><?xml version="1.0" encoding="utf-8"?>
<p:tagLst xmlns:p="http://schemas.openxmlformats.org/presentationml/2006/main">
  <p:tag name="KSO_WM_TAG_VERSION" val="1.0"/>
  <p:tag name="KSO_WM_BEAUTIFY_FLAG" val="#wm#"/>
  <p:tag name="KSO_WM_TEMPLATE_CATEGORY" val="diagram"/>
  <p:tag name="KSO_WM_TEMPLATE_INDEX" val="160148"/>
  <p:tag name="KSO_WM_UNIT_TYPE" val="m_i"/>
  <p:tag name="KSO_WM_UNIT_INDEX" val="1_6"/>
  <p:tag name="KSO_WM_UNIT_ID" val="diagram160148_2*m_i*1_6"/>
  <p:tag name="KSO_WM_UNIT_CLEAR" val="1"/>
  <p:tag name="KSO_WM_UNIT_LAYERLEVEL" val="1_1"/>
  <p:tag name="KSO_WM_DIAGRAM_GROUP_CODE" val="m1-1"/>
  <p:tag name="KSO_WM_UNIT_FILL_FORE_SCHEMECOLOR_INDEX" val="7"/>
  <p:tag name="KSO_WM_UNIT_FILL_TYPE" val="1"/>
  <p:tag name="KSO_WM_UNIT_TEXT_FILL_FORE_SCHEMECOLOR_INDEX" val="13"/>
  <p:tag name="KSO_WM_UNIT_TEXT_FILL_TYPE" val="1"/>
</p:tagLst>
</file>

<file path=ppt/tags/tag5.xml><?xml version="1.0" encoding="utf-8"?>
<p:tagLst xmlns:p="http://schemas.openxmlformats.org/presentationml/2006/main">
  <p:tag name="KSO_WM_UNIT_NOCLEAR" val="0"/>
  <p:tag name="KSO_WM_UNIT_VALUE" val="7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632_5*l_h_f*1_1_1"/>
  <p:tag name="KSO_WM_TEMPLATE_CATEGORY" val="diagram"/>
  <p:tag name="KSO_WM_TEMPLATE_INDEX" val="632"/>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0.xml><?xml version="1.0" encoding="utf-8"?>
<p:tagLst xmlns:p="http://schemas.openxmlformats.org/presentationml/2006/main">
  <p:tag name="KSO_WM_TAG_VERSION" val="1.0"/>
  <p:tag name="KSO_WM_BEAUTIFY_FLAG" val="#wm#"/>
  <p:tag name="KSO_WM_TEMPLATE_CATEGORY" val="diagram"/>
  <p:tag name="KSO_WM_TEMPLATE_INDEX" val="160148"/>
  <p:tag name="KSO_WM_UNIT_TYPE" val="m_i"/>
  <p:tag name="KSO_WM_UNIT_INDEX" val="1_7"/>
  <p:tag name="KSO_WM_UNIT_ID" val="diagram160148_2*m_i*1_7"/>
  <p:tag name="KSO_WM_UNIT_CLEAR" val="1"/>
  <p:tag name="KSO_WM_UNIT_LAYERLEVEL" val="1_1"/>
  <p:tag name="KSO_WM_DIAGRAM_GROUP_CODE" val="m1-1"/>
  <p:tag name="KSO_WM_UNIT_FILL_FORE_SCHEMECOLOR_INDEX" val="8"/>
  <p:tag name="KSO_WM_UNIT_FILL_TYPE" val="1"/>
  <p:tag name="KSO_WM_UNIT_TEXT_FILL_FORE_SCHEMECOLOR_INDEX" val="13"/>
  <p:tag name="KSO_WM_UNIT_TEXT_FILL_TYPE" val="1"/>
</p:tagLst>
</file>

<file path=ppt/tags/tag51.xml><?xml version="1.0" encoding="utf-8"?>
<p:tagLst xmlns:p="http://schemas.openxmlformats.org/presentationml/2006/main">
  <p:tag name="KSO_WM_TAG_VERSION" val="1.0"/>
  <p:tag name="KSO_WM_BEAUTIFY_FLAG" val="#wm#"/>
  <p:tag name="KSO_WM_TEMPLATE_CATEGORY" val="diagram"/>
  <p:tag name="KSO_WM_TEMPLATE_INDEX" val="160148"/>
  <p:tag name="KSO_WM_UNIT_TYPE" val="m_i"/>
  <p:tag name="KSO_WM_UNIT_INDEX" val="1_8"/>
  <p:tag name="KSO_WM_UNIT_ID" val="diagram160148_2*m_i*1_8"/>
  <p:tag name="KSO_WM_UNIT_CLEAR" val="1"/>
  <p:tag name="KSO_WM_UNIT_LAYERLEVEL" val="1_1"/>
  <p:tag name="KSO_WM_DIAGRAM_GROUP_CODE" val="m1-1"/>
  <p:tag name="KSO_WM_UNIT_FILL_FORE_SCHEMECOLOR_INDEX" val="9"/>
  <p:tag name="KSO_WM_UNIT_FILL_TYPE" val="1"/>
  <p:tag name="KSO_WM_UNIT_TEXT_FILL_FORE_SCHEMECOLOR_INDEX" val="13"/>
  <p:tag name="KSO_WM_UNIT_TEXT_FILL_TYPE" val="1"/>
</p:tagLst>
</file>

<file path=ppt/tags/tag52.xml><?xml version="1.0" encoding="utf-8"?>
<p:tagLst xmlns:p="http://schemas.openxmlformats.org/presentationml/2006/main">
  <p:tag name="KSO_WM_TAG_VERSION" val="1.0"/>
  <p:tag name="KSO_WM_BEAUTIFY_FLAG" val="#wm#"/>
  <p:tag name="KSO_WM_TEMPLATE_CATEGORY" val="diagram"/>
  <p:tag name="KSO_WM_TEMPLATE_INDEX" val="160148"/>
  <p:tag name="KSO_WM_UNIT_TYPE" val="m_i"/>
  <p:tag name="KSO_WM_UNIT_INDEX" val="1_9"/>
  <p:tag name="KSO_WM_UNIT_ID" val="diagram160148_2*m_i*1_9"/>
  <p:tag name="KSO_WM_UNIT_CLEAR" val="1"/>
  <p:tag name="KSO_WM_UNIT_LAYERLEVEL" val="1_1"/>
  <p:tag name="KSO_WM_DIAGRAM_GROUP_CODE" val="m1-1"/>
  <p:tag name="KSO_WM_UNIT_FILL_FORE_SCHEMECOLOR_INDEX" val="9"/>
  <p:tag name="KSO_WM_UNIT_FILL_TYPE" val="1"/>
  <p:tag name="KSO_WM_UNIT_TEXT_FILL_FORE_SCHEMECOLOR_INDEX" val="13"/>
  <p:tag name="KSO_WM_UNIT_TEXT_FILL_TYPE" val="1"/>
</p:tagLst>
</file>

<file path=ppt/tags/tag53.xml><?xml version="1.0" encoding="utf-8"?>
<p:tagLst xmlns:p="http://schemas.openxmlformats.org/presentationml/2006/main">
  <p:tag name="KSO_WM_TAG_VERSION" val="1.0"/>
  <p:tag name="KSO_WM_BEAUTIFY_FLAG" val="#wm#"/>
  <p:tag name="KSO_WM_TEMPLATE_CATEGORY" val="diagram"/>
  <p:tag name="KSO_WM_TEMPLATE_INDEX" val="160148"/>
  <p:tag name="KSO_WM_UNIT_TYPE" val="m_i"/>
  <p:tag name="KSO_WM_UNIT_INDEX" val="1_10"/>
  <p:tag name="KSO_WM_UNIT_ID" val="diagram160148_2*m_i*1_10"/>
  <p:tag name="KSO_WM_UNIT_CLEAR" val="1"/>
  <p:tag name="KSO_WM_UNIT_LAYERLEVEL" val="1_1"/>
  <p:tag name="KSO_WM_DIAGRAM_GROUP_CODE" val="m1-1"/>
  <p:tag name="KSO_WM_UNIT_FILL_FORE_SCHEMECOLOR_INDEX" val="5"/>
  <p:tag name="KSO_WM_UNIT_FILL_TYPE" val="1"/>
  <p:tag name="KSO_WM_UNIT_TEXT_FILL_FORE_SCHEMECOLOR_INDEX" val="13"/>
  <p:tag name="KSO_WM_UNIT_TEXT_FILL_TYPE" val="1"/>
</p:tagLst>
</file>

<file path=ppt/tags/tag54.xml><?xml version="1.0" encoding="utf-8"?>
<p:tagLst xmlns:p="http://schemas.openxmlformats.org/presentationml/2006/main">
  <p:tag name="KSO_WM_TAG_VERSION" val="1.0"/>
  <p:tag name="KSO_WM_BEAUTIFY_FLAG" val="#wm#"/>
  <p:tag name="KSO_WM_TEMPLATE_CATEGORY" val="diagram"/>
  <p:tag name="KSO_WM_TEMPLATE_INDEX" val="160148"/>
  <p:tag name="KSO_WM_UNIT_TYPE" val="m_i"/>
  <p:tag name="KSO_WM_UNIT_INDEX" val="1_11"/>
  <p:tag name="KSO_WM_UNIT_ID" val="diagram160148_2*m_i*1_11"/>
  <p:tag name="KSO_WM_UNIT_CLEAR" val="1"/>
  <p:tag name="KSO_WM_UNIT_LAYERLEVEL" val="1_1"/>
  <p:tag name="KSO_WM_DIAGRAM_GROUP_CODE" val="m1-1"/>
  <p:tag name="KSO_WM_UNIT_FILL_FORE_SCHEMECOLOR_INDEX" val="6"/>
  <p:tag name="KSO_WM_UNIT_FILL_TYPE" val="1"/>
  <p:tag name="KSO_WM_UNIT_TEXT_FILL_FORE_SCHEMECOLOR_INDEX" val="13"/>
  <p:tag name="KSO_WM_UNIT_TEXT_FILL_TYPE" val="1"/>
</p:tagLst>
</file>

<file path=ppt/tags/tag55.xml><?xml version="1.0" encoding="utf-8"?>
<p:tagLst xmlns:p="http://schemas.openxmlformats.org/presentationml/2006/main">
  <p:tag name="KSO_WM_TAG_VERSION" val="1.0"/>
  <p:tag name="KSO_WM_BEAUTIFY_FLAG" val="#wm#"/>
  <p:tag name="KSO_WM_TEMPLATE_CATEGORY" val="diagram"/>
  <p:tag name="KSO_WM_TEMPLATE_INDEX" val="160148"/>
  <p:tag name="KSO_WM_UNIT_TYPE" val="m_i"/>
  <p:tag name="KSO_WM_UNIT_INDEX" val="1_12"/>
  <p:tag name="KSO_WM_UNIT_ID" val="diagram160148_2*m_i*1_12"/>
  <p:tag name="KSO_WM_UNIT_CLEAR" val="1"/>
  <p:tag name="KSO_WM_UNIT_LAYERLEVEL" val="1_1"/>
  <p:tag name="KSO_WM_DIAGRAM_GROUP_CODE" val="m1-1"/>
  <p:tag name="KSO_WM_UNIT_TEXT_FILL_FORE_SCHEMECOLOR_INDEX" val="6"/>
  <p:tag name="KSO_WM_UNIT_TEXT_FILL_TYPE" val="1"/>
</p:tagLst>
</file>

<file path=ppt/tags/tag56.xml><?xml version="1.0" encoding="utf-8"?>
<p:tagLst xmlns:p="http://schemas.openxmlformats.org/presentationml/2006/main">
  <p:tag name="KSO_WM_TAG_VERSION" val="1.0"/>
  <p:tag name="KSO_WM_BEAUTIFY_FLAG" val="#wm#"/>
  <p:tag name="KSO_WM_TEMPLATE_CATEGORY" val="diagram"/>
  <p:tag name="KSO_WM_TEMPLATE_INDEX" val="160148"/>
  <p:tag name="KSO_WM_UNIT_TYPE" val="m_i"/>
  <p:tag name="KSO_WM_UNIT_INDEX" val="1_13"/>
  <p:tag name="KSO_WM_UNIT_ID" val="diagram160148_2*m_i*1_13"/>
  <p:tag name="KSO_WM_UNIT_CLEAR" val="1"/>
  <p:tag name="KSO_WM_UNIT_LAYERLEVEL" val="1_1"/>
  <p:tag name="KSO_WM_DIAGRAM_GROUP_CODE" val="m1-1"/>
  <p:tag name="KSO_WM_UNIT_TEXT_FILL_FORE_SCHEMECOLOR_INDEX" val="7"/>
  <p:tag name="KSO_WM_UNIT_TEXT_FILL_TYPE" val="1"/>
</p:tagLst>
</file>

<file path=ppt/tags/tag57.xml><?xml version="1.0" encoding="utf-8"?>
<p:tagLst xmlns:p="http://schemas.openxmlformats.org/presentationml/2006/main">
  <p:tag name="KSO_WM_TAG_VERSION" val="1.0"/>
  <p:tag name="KSO_WM_BEAUTIFY_FLAG" val="#wm#"/>
  <p:tag name="KSO_WM_TEMPLATE_CATEGORY" val="diagram"/>
  <p:tag name="KSO_WM_TEMPLATE_INDEX" val="160148"/>
  <p:tag name="KSO_WM_UNIT_TYPE" val="m_i"/>
  <p:tag name="KSO_WM_UNIT_INDEX" val="1_14"/>
  <p:tag name="KSO_WM_UNIT_ID" val="diagram160148_2*m_i*1_14"/>
  <p:tag name="KSO_WM_UNIT_CLEAR" val="1"/>
  <p:tag name="KSO_WM_UNIT_LAYERLEVEL" val="1_1"/>
  <p:tag name="KSO_WM_DIAGRAM_GROUP_CODE" val="m1-1"/>
  <p:tag name="KSO_WM_UNIT_FILL_FORE_SCHEMECOLOR_INDEX" val="8"/>
  <p:tag name="KSO_WM_UNIT_FILL_TYPE" val="1"/>
  <p:tag name="KSO_WM_UNIT_TEXT_FILL_FORE_SCHEMECOLOR_INDEX" val="13"/>
  <p:tag name="KSO_WM_UNIT_TEXT_FILL_TYPE" val="1"/>
</p:tagLst>
</file>

<file path=ppt/tags/tag58.xml><?xml version="1.0" encoding="utf-8"?>
<p:tagLst xmlns:p="http://schemas.openxmlformats.org/presentationml/2006/main">
  <p:tag name="KSO_WM_TAG_VERSION" val="1.0"/>
  <p:tag name="KSO_WM_BEAUTIFY_FLAG" val="#wm#"/>
  <p:tag name="KSO_WM_TEMPLATE_CATEGORY" val="diagram"/>
  <p:tag name="KSO_WM_TEMPLATE_INDEX" val="160148"/>
  <p:tag name="KSO_WM_UNIT_TYPE" val="m_i"/>
  <p:tag name="KSO_WM_UNIT_INDEX" val="1_15"/>
  <p:tag name="KSO_WM_UNIT_ID" val="diagram160148_2*m_i*1_15"/>
  <p:tag name="KSO_WM_UNIT_CLEAR" val="1"/>
  <p:tag name="KSO_WM_UNIT_LAYERLEVEL" val="1_1"/>
  <p:tag name="KSO_WM_DIAGRAM_GROUP_CODE" val="m1-1"/>
  <p:tag name="KSO_WM_UNIT_TEXT_FILL_FORE_SCHEMECOLOR_INDEX" val="8"/>
  <p:tag name="KSO_WM_UNIT_TEXT_FILL_TYPE" val="1"/>
</p:tagLst>
</file>

<file path=ppt/tags/tag59.xml><?xml version="1.0" encoding="utf-8"?>
<p:tagLst xmlns:p="http://schemas.openxmlformats.org/presentationml/2006/main">
  <p:tag name="KSO_WM_TAG_VERSION" val="1.0"/>
  <p:tag name="KSO_WM_BEAUTIFY_FLAG" val="#wm#"/>
  <p:tag name="KSO_WM_TEMPLATE_CATEGORY" val="diagram"/>
  <p:tag name="KSO_WM_TEMPLATE_INDEX" val="160148"/>
  <p:tag name="KSO_WM_UNIT_TYPE" val="m_i"/>
  <p:tag name="KSO_WM_UNIT_INDEX" val="1_16"/>
  <p:tag name="KSO_WM_UNIT_ID" val="diagram160148_2*m_i*1_16"/>
  <p:tag name="KSO_WM_UNIT_CLEAR" val="1"/>
  <p:tag name="KSO_WM_UNIT_LAYERLEVEL" val="1_1"/>
  <p:tag name="KSO_WM_DIAGRAM_GROUP_CODE" val="m1-1"/>
  <p:tag name="KSO_WM_UNIT_TEXT_FILL_FORE_SCHEMECOLOR_INDEX" val="9"/>
  <p:tag name="KSO_WM_UNIT_TEXT_FILL_TYPE" val="1"/>
</p:tagLst>
</file>

<file path=ppt/tags/tag6.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632_5*l_h_a*1_1_1"/>
  <p:tag name="KSO_WM_TEMPLATE_CATEGORY" val="diagram"/>
  <p:tag name="KSO_WM_TEMPLATE_INDEX" val="632"/>
  <p:tag name="KSO_WM_UNIT_LAYERLEVEL" val="1_1_1"/>
  <p:tag name="KSO_WM_TAG_VERSION" val="1.0"/>
  <p:tag name="KSO_WM_BEAUTIFY_FLAG" val="#wm#"/>
  <p:tag name="KSO_WM_UNIT_PRESET_TEXT" val="添加标题"/>
  <p:tag name="KSO_WM_UNIT_TEXT_FILL_FORE_SCHEMECOLOR_INDEX" val="5"/>
  <p:tag name="KSO_WM_UNIT_TEXT_FILL_TYPE" val="1"/>
</p:tagLst>
</file>

<file path=ppt/tags/tag60.xml><?xml version="1.0" encoding="utf-8"?>
<p:tagLst xmlns:p="http://schemas.openxmlformats.org/presentationml/2006/main">
  <p:tag name="KSO_WM_TAG_VERSION" val="1.0"/>
  <p:tag name="KSO_WM_BEAUTIFY_FLAG" val="#wm#"/>
  <p:tag name="KSO_WM_TEMPLATE_CATEGORY" val="diagram"/>
  <p:tag name="KSO_WM_TEMPLATE_INDEX" val="160148"/>
  <p:tag name="KSO_WM_UNIT_TYPE" val="m_h_f"/>
  <p:tag name="KSO_WM_UNIT_INDEX" val="1_1_1"/>
  <p:tag name="KSO_WM_UNIT_ID" val="diagram160148_2*m_h_f*1_1_1"/>
  <p:tag name="KSO_WM_UNIT_CLEAR" val="1"/>
  <p:tag name="KSO_WM_UNIT_LAYERLEVEL" val="1_1_1"/>
  <p:tag name="KSO_WM_UNIT_VALUE" val="30"/>
  <p:tag name="KSO_WM_UNIT_HIGHLIGHT" val="0"/>
  <p:tag name="KSO_WM_UNIT_COMPATIBLE" val="0"/>
  <p:tag name="KSO_WM_UNIT_PRESET_TEXT_INDEX" val="4"/>
  <p:tag name="KSO_WM_UNIT_PRESET_TEXT_LEN" val="57"/>
  <p:tag name="KSO_WM_DIAGRAM_GROUP_CODE" val="m1-1"/>
  <p:tag name="KSO_WM_UNIT_TEXT_FILL_FORE_SCHEMECOLOR_INDEX" val="13"/>
  <p:tag name="KSO_WM_UNIT_TEXT_FILL_TYPE" val="1"/>
</p:tagLst>
</file>

<file path=ppt/tags/tag61.xml><?xml version="1.0" encoding="utf-8"?>
<p:tagLst xmlns:p="http://schemas.openxmlformats.org/presentationml/2006/main">
  <p:tag name="KSO_WM_TAG_VERSION" val="1.0"/>
  <p:tag name="KSO_WM_BEAUTIFY_FLAG" val="#wm#"/>
  <p:tag name="KSO_WM_TEMPLATE_CATEGORY" val="diagram"/>
  <p:tag name="KSO_WM_TEMPLATE_INDEX" val="160148"/>
  <p:tag name="KSO_WM_UNIT_TYPE" val="m_h_f"/>
  <p:tag name="KSO_WM_UNIT_INDEX" val="1_3_1"/>
  <p:tag name="KSO_WM_UNIT_ID" val="diagram160148_2*m_h_f*1_3_1"/>
  <p:tag name="KSO_WM_UNIT_CLEAR" val="1"/>
  <p:tag name="KSO_WM_UNIT_LAYERLEVEL" val="1_1_1"/>
  <p:tag name="KSO_WM_UNIT_VALUE" val="30"/>
  <p:tag name="KSO_WM_UNIT_HIGHLIGHT" val="0"/>
  <p:tag name="KSO_WM_UNIT_COMPATIBLE" val="0"/>
  <p:tag name="KSO_WM_UNIT_PRESET_TEXT_INDEX" val="4"/>
  <p:tag name="KSO_WM_UNIT_PRESET_TEXT_LEN" val="57"/>
  <p:tag name="KSO_WM_DIAGRAM_GROUP_CODE" val="m1-1"/>
  <p:tag name="KSO_WM_UNIT_TEXT_FILL_FORE_SCHEMECOLOR_INDEX" val="13"/>
  <p:tag name="KSO_WM_UNIT_TEXT_FILL_TYPE" val="1"/>
</p:tagLst>
</file>

<file path=ppt/tags/tag62.xml><?xml version="1.0" encoding="utf-8"?>
<p:tagLst xmlns:p="http://schemas.openxmlformats.org/presentationml/2006/main">
  <p:tag name="KSO_WM_TAG_VERSION" val="1.0"/>
  <p:tag name="KSO_WM_BEAUTIFY_FLAG" val="#wm#"/>
  <p:tag name="KSO_WM_TEMPLATE_CATEGORY" val="diagram"/>
  <p:tag name="KSO_WM_TEMPLATE_INDEX" val="160148"/>
  <p:tag name="KSO_WM_UNIT_TYPE" val="m_h_f"/>
  <p:tag name="KSO_WM_UNIT_INDEX" val="1_5_1"/>
  <p:tag name="KSO_WM_UNIT_ID" val="diagram160148_2*m_h_f*1_5_1"/>
  <p:tag name="KSO_WM_UNIT_CLEAR" val="1"/>
  <p:tag name="KSO_WM_UNIT_LAYERLEVEL" val="1_1_1"/>
  <p:tag name="KSO_WM_UNIT_VALUE" val="30"/>
  <p:tag name="KSO_WM_UNIT_HIGHLIGHT" val="0"/>
  <p:tag name="KSO_WM_UNIT_COMPATIBLE" val="0"/>
  <p:tag name="KSO_WM_UNIT_PRESET_TEXT_INDEX" val="4"/>
  <p:tag name="KSO_WM_UNIT_PRESET_TEXT_LEN" val="57"/>
  <p:tag name="KSO_WM_DIAGRAM_GROUP_CODE" val="m1-1"/>
  <p:tag name="KSO_WM_UNIT_TEXT_FILL_FORE_SCHEMECOLOR_INDEX" val="13"/>
  <p:tag name="KSO_WM_UNIT_TEXT_FILL_TYPE" val="1"/>
</p:tagLst>
</file>

<file path=ppt/tags/tag63.xml><?xml version="1.0" encoding="utf-8"?>
<p:tagLst xmlns:p="http://schemas.openxmlformats.org/presentationml/2006/main">
  <p:tag name="KSO_WM_TAG_VERSION" val="1.0"/>
  <p:tag name="KSO_WM_BEAUTIFY_FLAG" val="#wm#"/>
  <p:tag name="KSO_WM_TEMPLATE_CATEGORY" val="diagram"/>
  <p:tag name="KSO_WM_TEMPLATE_INDEX" val="160148"/>
  <p:tag name="KSO_WM_UNIT_TYPE" val="m_h_f"/>
  <p:tag name="KSO_WM_UNIT_INDEX" val="1_2_1"/>
  <p:tag name="KSO_WM_UNIT_ID" val="diagram160148_2*m_h_f*1_2_1"/>
  <p:tag name="KSO_WM_UNIT_CLEAR" val="1"/>
  <p:tag name="KSO_WM_UNIT_LAYERLEVEL" val="1_1_1"/>
  <p:tag name="KSO_WM_UNIT_VALUE" val="30"/>
  <p:tag name="KSO_WM_UNIT_HIGHLIGHT" val="0"/>
  <p:tag name="KSO_WM_UNIT_COMPATIBLE" val="0"/>
  <p:tag name="KSO_WM_UNIT_PRESET_TEXT_INDEX" val="4"/>
  <p:tag name="KSO_WM_UNIT_PRESET_TEXT_LEN" val="57"/>
  <p:tag name="KSO_WM_DIAGRAM_GROUP_CODE" val="m1-1"/>
  <p:tag name="KSO_WM_UNIT_TEXT_FILL_FORE_SCHEMECOLOR_INDEX" val="13"/>
  <p:tag name="KSO_WM_UNIT_TEXT_FILL_TYPE" val="1"/>
</p:tagLst>
</file>

<file path=ppt/tags/tag64.xml><?xml version="1.0" encoding="utf-8"?>
<p:tagLst xmlns:p="http://schemas.openxmlformats.org/presentationml/2006/main">
  <p:tag name="KSO_WM_TAG_VERSION" val="1.0"/>
  <p:tag name="KSO_WM_BEAUTIFY_FLAG" val="#wm#"/>
  <p:tag name="KSO_WM_TEMPLATE_CATEGORY" val="diagram"/>
  <p:tag name="KSO_WM_TEMPLATE_INDEX" val="160148"/>
  <p:tag name="KSO_WM_UNIT_TYPE" val="m_h_f"/>
  <p:tag name="KSO_WM_UNIT_INDEX" val="1_4_1"/>
  <p:tag name="KSO_WM_UNIT_ID" val="diagram160148_2*m_h_f*1_4_1"/>
  <p:tag name="KSO_WM_UNIT_CLEAR" val="1"/>
  <p:tag name="KSO_WM_UNIT_LAYERLEVEL" val="1_1_1"/>
  <p:tag name="KSO_WM_UNIT_VALUE" val="30"/>
  <p:tag name="KSO_WM_UNIT_HIGHLIGHT" val="0"/>
  <p:tag name="KSO_WM_UNIT_COMPATIBLE" val="0"/>
  <p:tag name="KSO_WM_UNIT_PRESET_TEXT_INDEX" val="4"/>
  <p:tag name="KSO_WM_UNIT_PRESET_TEXT_LEN" val="57"/>
  <p:tag name="KSO_WM_DIAGRAM_GROUP_CODE" val="m1-1"/>
  <p:tag name="KSO_WM_UNIT_TEXT_FILL_FORE_SCHEMECOLOR_INDEX" val="13"/>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632_5*l_h_i*1_1_1"/>
  <p:tag name="KSO_WM_TEMPLATE_CATEGORY" val="diagram"/>
  <p:tag name="KSO_WM_TEMPLATE_INDEX" val="632"/>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632_5*l_h_i*1_2_1"/>
  <p:tag name="KSO_WM_TEMPLATE_CATEGORY" val="diagram"/>
  <p:tag name="KSO_WM_TEMPLATE_INDEX" val="632"/>
  <p:tag name="KSO_WM_UNIT_LAYERLEVEL" val="1_1_1"/>
  <p:tag name="KSO_WM_TAG_VERSION" val="1.0"/>
  <p:tag name="KSO_WM_BEAUTIFY_FLAG" val="#wm#"/>
  <p:tag name="KSO_WM_UNIT_TEXT_FILL_FORE_SCHEMECOLOR_INDEX" val="6"/>
  <p:tag name="KSO_WM_UNIT_TEXT_FILL_TYPE" val="1"/>
</p:tagLst>
</file>

<file path=ppt/tags/tag9.xml><?xml version="1.0" encoding="utf-8"?>
<p:tagLst xmlns:p="http://schemas.openxmlformats.org/presentationml/2006/main">
  <p:tag name="KSO_WM_UNIT_NOCLEAR" val="0"/>
  <p:tag name="KSO_WM_UNIT_VALUE" val="7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632_5*l_h_f*1_2_1"/>
  <p:tag name="KSO_WM_TEMPLATE_CATEGORY" val="diagram"/>
  <p:tag name="KSO_WM_TEMPLATE_INDEX" val="632"/>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f5bral24">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f5bral24">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2i40e3la">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crgbClr r="0" g="0" b="0">
        <a:alpha val="100000"/>
      </a:scrgbClr>
    </a:dk1>
    <a:lt1>
      <a:scrgbClr r="100000" g="100000" b="100000">
        <a:alpha val="100000"/>
      </a:scrgbClr>
    </a:lt1>
    <a:dk2>
      <a:scrgbClr r="12549" g="10196" b="14117">
        <a:alpha val="100000"/>
      </a:scrgbClr>
    </a:dk2>
    <a:lt2>
      <a:scrgbClr r="100000" g="100000" b="100000">
        <a:alpha val="100000"/>
      </a:scrgbClr>
    </a:lt2>
    <a:accent1>
      <a:scrgbClr r="62745" g="43921" b="90588">
        <a:alpha val="100000"/>
      </a:scrgbClr>
    </a:accent1>
    <a:accent2>
      <a:scrgbClr r="83529" g="41176" b="78431">
        <a:alpha val="100000"/>
      </a:scrgbClr>
    </a:accent2>
    <a:accent3>
      <a:scrgbClr r="94117" g="41568" b="65098">
        <a:alpha val="100000"/>
      </a:scrgbClr>
    </a:accent3>
    <a:accent4>
      <a:scrgbClr r="98039" g="47058" b="54117">
        <a:alpha val="100000"/>
      </a:scrgbClr>
    </a:accent4>
    <a:accent5>
      <a:scrgbClr r="96078" g="55686" b="47450">
        <a:alpha val="100000"/>
      </a:scrgbClr>
    </a:accent5>
    <a:accent6>
      <a:scrgbClr r="90588" g="62745" b="43921">
        <a:alpha val="100000"/>
      </a:scrgbClr>
    </a:accent6>
    <a:hlink>
      <a:scrgbClr r="39607" g="54509" b="83529">
        <a:alpha val="100000"/>
      </a:scrgbClr>
    </a:hlink>
    <a:folHlink>
      <a:scrgbClr r="62352" g="41176" b="63921">
        <a:alpha val="100000"/>
      </a:scrgbClr>
    </a:folHlink>
  </a:clrScheme>
</a:themeOverride>
</file>

<file path=docProps/app.xml><?xml version="1.0" encoding="utf-8"?>
<Properties xmlns="http://schemas.openxmlformats.org/officeDocument/2006/extended-properties" xmlns:vt="http://schemas.openxmlformats.org/officeDocument/2006/docPropsVTypes">
  <TotalTime>0</TotalTime>
  <Words>2017</Words>
  <Application>WPS 演示</Application>
  <PresentationFormat>宽屏</PresentationFormat>
  <Paragraphs>219</Paragraphs>
  <Slides>16</Slides>
  <Notes>0</Notes>
  <HiddenSlides>0</HiddenSlides>
  <MMClips>0</MMClips>
  <ScaleCrop>false</ScaleCrop>
  <HeadingPairs>
    <vt:vector size="6" baseType="variant">
      <vt:variant>
        <vt:lpstr>已用的字体</vt:lpstr>
      </vt:variant>
      <vt:variant>
        <vt:i4>6</vt:i4>
      </vt:variant>
      <vt:variant>
        <vt:lpstr>主题</vt:lpstr>
      </vt:variant>
      <vt:variant>
        <vt:i4>3</vt:i4>
      </vt:variant>
      <vt:variant>
        <vt:lpstr>幻灯片标题</vt:lpstr>
      </vt:variant>
      <vt:variant>
        <vt:i4>16</vt:i4>
      </vt:variant>
    </vt:vector>
  </HeadingPairs>
  <TitlesOfParts>
    <vt:vector size="25" baseType="lpstr">
      <vt:lpstr>Arial</vt:lpstr>
      <vt:lpstr>宋体</vt:lpstr>
      <vt:lpstr>Wingdings</vt:lpstr>
      <vt:lpstr>微软雅黑</vt:lpstr>
      <vt:lpstr>Arial Unicode MS</vt:lpstr>
      <vt:lpstr>Calibri</vt:lpstr>
      <vt:lpstr>Office 主题​​</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My</dc:creator>
  <cp:lastModifiedBy>武静影</cp:lastModifiedBy>
  <cp:revision>36</cp:revision>
  <dcterms:created xsi:type="dcterms:W3CDTF">2018-02-08T06:47:00Z</dcterms:created>
  <dcterms:modified xsi:type="dcterms:W3CDTF">2021-08-31T08:52:46Z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y fmtid="{D5CDD505-2E9C-101B-9397-08002B2CF9AE}" pid="3" name="KSOTemplateUUID">
    <vt:lpwstr>v1.0_mb_19SNATfNHVFkyMQaDJB7Ew==</vt:lpwstr>
  </property>
  <property fmtid="{D5CDD505-2E9C-101B-9397-08002B2CF9AE}" pid="4" name="ICV">
    <vt:lpwstr>C5EF8AECAB6A4FEFAFA352608FAD2148</vt:lpwstr>
  </property>
</Properties>
</file>